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8" r:id="rId2"/>
    <p:sldId id="264" r:id="rId3"/>
    <p:sldId id="1372" r:id="rId4"/>
    <p:sldId id="1389" r:id="rId5"/>
    <p:sldId id="1364" r:id="rId6"/>
    <p:sldId id="1299" r:id="rId7"/>
    <p:sldId id="1373" r:id="rId8"/>
    <p:sldId id="272" r:id="rId9"/>
    <p:sldId id="273" r:id="rId10"/>
    <p:sldId id="274" r:id="rId11"/>
    <p:sldId id="275" r:id="rId12"/>
    <p:sldId id="1385" r:id="rId13"/>
    <p:sldId id="277" r:id="rId14"/>
    <p:sldId id="278" r:id="rId15"/>
    <p:sldId id="279" r:id="rId16"/>
    <p:sldId id="280" r:id="rId17"/>
    <p:sldId id="1386" r:id="rId18"/>
    <p:sldId id="282" r:id="rId19"/>
    <p:sldId id="283" r:id="rId20"/>
    <p:sldId id="304" r:id="rId21"/>
    <p:sldId id="334" r:id="rId22"/>
    <p:sldId id="306" r:id="rId23"/>
    <p:sldId id="328" r:id="rId24"/>
    <p:sldId id="309" r:id="rId25"/>
    <p:sldId id="310" r:id="rId26"/>
    <p:sldId id="311" r:id="rId27"/>
    <p:sldId id="312" r:id="rId28"/>
    <p:sldId id="1387" r:id="rId29"/>
    <p:sldId id="308" r:id="rId30"/>
    <p:sldId id="331" r:id="rId31"/>
    <p:sldId id="1388" r:id="rId32"/>
    <p:sldId id="1340" r:id="rId33"/>
    <p:sldId id="315" r:id="rId34"/>
    <p:sldId id="316" r:id="rId35"/>
    <p:sldId id="317" r:id="rId36"/>
    <p:sldId id="1348" r:id="rId37"/>
    <p:sldId id="337" r:id="rId38"/>
    <p:sldId id="1367" r:id="rId39"/>
    <p:sldId id="321" r:id="rId40"/>
    <p:sldId id="326" r:id="rId41"/>
    <p:sldId id="261" r:id="rId42"/>
    <p:sldId id="263"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CA25A97-E4AE-4033-BEF9-95807450E5C9}">
          <p14:sldIdLst>
            <p14:sldId id="258"/>
            <p14:sldId id="264"/>
          </p14:sldIdLst>
        </p14:section>
        <p14:section name="Body" id="{EE307F2A-E06B-4669-96E6-6FB0550D9D98}">
          <p14:sldIdLst>
            <p14:sldId id="1372"/>
            <p14:sldId id="1389"/>
            <p14:sldId id="1364"/>
            <p14:sldId id="1299"/>
            <p14:sldId id="1373"/>
            <p14:sldId id="272"/>
            <p14:sldId id="273"/>
            <p14:sldId id="274"/>
            <p14:sldId id="275"/>
            <p14:sldId id="1385"/>
            <p14:sldId id="277"/>
            <p14:sldId id="278"/>
            <p14:sldId id="279"/>
            <p14:sldId id="280"/>
            <p14:sldId id="1386"/>
            <p14:sldId id="282"/>
            <p14:sldId id="283"/>
            <p14:sldId id="304"/>
            <p14:sldId id="334"/>
            <p14:sldId id="306"/>
            <p14:sldId id="328"/>
            <p14:sldId id="309"/>
            <p14:sldId id="310"/>
            <p14:sldId id="311"/>
            <p14:sldId id="312"/>
            <p14:sldId id="1387"/>
            <p14:sldId id="308"/>
            <p14:sldId id="331"/>
            <p14:sldId id="1388"/>
            <p14:sldId id="1340"/>
            <p14:sldId id="315"/>
            <p14:sldId id="316"/>
            <p14:sldId id="317"/>
            <p14:sldId id="1348"/>
            <p14:sldId id="337"/>
            <p14:sldId id="1367"/>
            <p14:sldId id="321"/>
            <p14:sldId id="326"/>
            <p14:sldId id="261"/>
          </p14:sldIdLst>
        </p14:section>
        <p14:section name="End" id="{91F2AC5B-E252-4939-B5E4-A0EAF2C4B167}">
          <p14:sldIdLst>
            <p14:sldId id="263"/>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E0926-0D01-4422-83B6-0C480A870252}" v="78" dt="2019-10-19T08:33:04.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19" y="35"/>
      </p:cViewPr>
      <p:guideLst/>
    </p:cSldViewPr>
  </p:slideViewPr>
  <p:notesTextViewPr>
    <p:cViewPr>
      <p:scale>
        <a:sx n="1" d="1"/>
        <a:sy n="1" d="1"/>
      </p:scale>
      <p:origin x="0" y="0"/>
    </p:cViewPr>
  </p:notesTextViewPr>
  <p:sorterViewPr>
    <p:cViewPr>
      <p:scale>
        <a:sx n="100" d="100"/>
        <a:sy n="100" d="100"/>
      </p:scale>
      <p:origin x="0" y="-4184"/>
    </p:cViewPr>
  </p:sorterViewPr>
  <p:notesViewPr>
    <p:cSldViewPr snapToGrid="0">
      <p:cViewPr varScale="1">
        <p:scale>
          <a:sx n="130" d="100"/>
          <a:sy n="130" d="100"/>
        </p:scale>
        <p:origin x="393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encer Harbar" userId="d6d6659d6635acf2" providerId="LiveId" clId="{912B8DF2-FA3E-4883-B32F-81AF467E3173}"/>
    <pc:docChg chg="custSel addSld delSld modSld modSection">
      <pc:chgData name="Spencer Harbar" userId="d6d6659d6635acf2" providerId="LiveId" clId="{912B8DF2-FA3E-4883-B32F-81AF467E3173}" dt="2019-10-19T08:33:10.149" v="216" actId="20577"/>
      <pc:docMkLst>
        <pc:docMk/>
      </pc:docMkLst>
      <pc:sldChg chg="modSp">
        <pc:chgData name="Spencer Harbar" userId="d6d6659d6635acf2" providerId="LiveId" clId="{912B8DF2-FA3E-4883-B32F-81AF467E3173}" dt="2019-10-19T08:21:28.568" v="81" actId="20577"/>
        <pc:sldMkLst>
          <pc:docMk/>
          <pc:sldMk cId="4200705321" sldId="258"/>
        </pc:sldMkLst>
        <pc:spChg chg="mod">
          <ac:chgData name="Spencer Harbar" userId="d6d6659d6635acf2" providerId="LiveId" clId="{912B8DF2-FA3E-4883-B32F-81AF467E3173}" dt="2019-10-19T08:21:13.414" v="53" actId="20577"/>
          <ac:spMkLst>
            <pc:docMk/>
            <pc:sldMk cId="4200705321" sldId="258"/>
            <ac:spMk id="2" creationId="{A6D57431-B9C6-41F6-B667-3C3A043B5EE7}"/>
          </ac:spMkLst>
        </pc:spChg>
        <pc:spChg chg="mod">
          <ac:chgData name="Spencer Harbar" userId="d6d6659d6635acf2" providerId="LiveId" clId="{912B8DF2-FA3E-4883-B32F-81AF467E3173}" dt="2019-10-19T08:21:28.568" v="81" actId="20577"/>
          <ac:spMkLst>
            <pc:docMk/>
            <pc:sldMk cId="4200705321" sldId="258"/>
            <ac:spMk id="5" creationId="{FE286497-9A18-45C7-B93D-5144B73AF84F}"/>
          </ac:spMkLst>
        </pc:spChg>
      </pc:sldChg>
      <pc:sldChg chg="modSp add">
        <pc:chgData name="Spencer Harbar" userId="d6d6659d6635acf2" providerId="LiveId" clId="{912B8DF2-FA3E-4883-B32F-81AF467E3173}" dt="2019-10-19T08:33:10.149" v="216" actId="20577"/>
        <pc:sldMkLst>
          <pc:docMk/>
          <pc:sldMk cId="3693960199" sldId="261"/>
        </pc:sldMkLst>
        <pc:spChg chg="mod">
          <ac:chgData name="Spencer Harbar" userId="d6d6659d6635acf2" providerId="LiveId" clId="{912B8DF2-FA3E-4883-B32F-81AF467E3173}" dt="2019-10-19T08:33:10.149" v="216" actId="20577"/>
          <ac:spMkLst>
            <pc:docMk/>
            <pc:sldMk cId="3693960199" sldId="261"/>
            <ac:spMk id="4" creationId="{00000000-0000-0000-0000-000000000000}"/>
          </ac:spMkLst>
        </pc:spChg>
      </pc:sldChg>
      <pc:sldChg chg="del">
        <pc:chgData name="Spencer Harbar" userId="d6d6659d6635acf2" providerId="LiveId" clId="{912B8DF2-FA3E-4883-B32F-81AF467E3173}" dt="2019-10-19T08:24:15.712" v="86" actId="47"/>
        <pc:sldMkLst>
          <pc:docMk/>
          <pc:sldMk cId="2042188268" sldId="262"/>
        </pc:sldMkLst>
      </pc:sldChg>
      <pc:sldChg chg="add">
        <pc:chgData name="Spencer Harbar" userId="d6d6659d6635acf2" providerId="LiveId" clId="{912B8DF2-FA3E-4883-B32F-81AF467E3173}" dt="2019-10-19T08:23:31.971" v="82"/>
        <pc:sldMkLst>
          <pc:docMk/>
          <pc:sldMk cId="836353434" sldId="272"/>
        </pc:sldMkLst>
      </pc:sldChg>
      <pc:sldChg chg="add">
        <pc:chgData name="Spencer Harbar" userId="d6d6659d6635acf2" providerId="LiveId" clId="{912B8DF2-FA3E-4883-B32F-81AF467E3173}" dt="2019-10-19T08:23:31.971" v="82"/>
        <pc:sldMkLst>
          <pc:docMk/>
          <pc:sldMk cId="2827623130" sldId="273"/>
        </pc:sldMkLst>
      </pc:sldChg>
      <pc:sldChg chg="add">
        <pc:chgData name="Spencer Harbar" userId="d6d6659d6635acf2" providerId="LiveId" clId="{912B8DF2-FA3E-4883-B32F-81AF467E3173}" dt="2019-10-19T08:23:31.971" v="82"/>
        <pc:sldMkLst>
          <pc:docMk/>
          <pc:sldMk cId="3977016181" sldId="274"/>
        </pc:sldMkLst>
      </pc:sldChg>
      <pc:sldChg chg="modSp add">
        <pc:chgData name="Spencer Harbar" userId="d6d6659d6635acf2" providerId="LiveId" clId="{912B8DF2-FA3E-4883-B32F-81AF467E3173}" dt="2019-10-19T08:23:32.152" v="83" actId="27636"/>
        <pc:sldMkLst>
          <pc:docMk/>
          <pc:sldMk cId="2172521935" sldId="275"/>
        </pc:sldMkLst>
        <pc:spChg chg="mod">
          <ac:chgData name="Spencer Harbar" userId="d6d6659d6635acf2" providerId="LiveId" clId="{912B8DF2-FA3E-4883-B32F-81AF467E3173}" dt="2019-10-19T08:23:32.152" v="83" actId="27636"/>
          <ac:spMkLst>
            <pc:docMk/>
            <pc:sldMk cId="2172521935" sldId="275"/>
            <ac:spMk id="3" creationId="{2BA075BA-9D51-46A6-95C3-D6DF0038E19A}"/>
          </ac:spMkLst>
        </pc:spChg>
      </pc:sldChg>
      <pc:sldChg chg="add">
        <pc:chgData name="Spencer Harbar" userId="d6d6659d6635acf2" providerId="LiveId" clId="{912B8DF2-FA3E-4883-B32F-81AF467E3173}" dt="2019-10-19T08:23:31.971" v="82"/>
        <pc:sldMkLst>
          <pc:docMk/>
          <pc:sldMk cId="117971434" sldId="277"/>
        </pc:sldMkLst>
      </pc:sldChg>
      <pc:sldChg chg="add">
        <pc:chgData name="Spencer Harbar" userId="d6d6659d6635acf2" providerId="LiveId" clId="{912B8DF2-FA3E-4883-B32F-81AF467E3173}" dt="2019-10-19T08:23:31.971" v="82"/>
        <pc:sldMkLst>
          <pc:docMk/>
          <pc:sldMk cId="1670115201" sldId="278"/>
        </pc:sldMkLst>
      </pc:sldChg>
      <pc:sldChg chg="modSp add">
        <pc:chgData name="Spencer Harbar" userId="d6d6659d6635acf2" providerId="LiveId" clId="{912B8DF2-FA3E-4883-B32F-81AF467E3173}" dt="2019-10-19T08:23:32.197" v="84" actId="27636"/>
        <pc:sldMkLst>
          <pc:docMk/>
          <pc:sldMk cId="3687873074" sldId="279"/>
        </pc:sldMkLst>
        <pc:spChg chg="mod">
          <ac:chgData name="Spencer Harbar" userId="d6d6659d6635acf2" providerId="LiveId" clId="{912B8DF2-FA3E-4883-B32F-81AF467E3173}" dt="2019-10-19T08:23:32.197" v="84" actId="27636"/>
          <ac:spMkLst>
            <pc:docMk/>
            <pc:sldMk cId="3687873074" sldId="279"/>
            <ac:spMk id="3" creationId="{DA3A1985-24AB-4AA0-9B1A-812035FBF206}"/>
          </ac:spMkLst>
        </pc:spChg>
      </pc:sldChg>
      <pc:sldChg chg="add">
        <pc:chgData name="Spencer Harbar" userId="d6d6659d6635acf2" providerId="LiveId" clId="{912B8DF2-FA3E-4883-B32F-81AF467E3173}" dt="2019-10-19T08:23:31.971" v="82"/>
        <pc:sldMkLst>
          <pc:docMk/>
          <pc:sldMk cId="1047443819" sldId="280"/>
        </pc:sldMkLst>
      </pc:sldChg>
      <pc:sldChg chg="add">
        <pc:chgData name="Spencer Harbar" userId="d6d6659d6635acf2" providerId="LiveId" clId="{912B8DF2-FA3E-4883-B32F-81AF467E3173}" dt="2019-10-19T08:23:31.971" v="82"/>
        <pc:sldMkLst>
          <pc:docMk/>
          <pc:sldMk cId="2570439447" sldId="282"/>
        </pc:sldMkLst>
      </pc:sldChg>
      <pc:sldChg chg="add">
        <pc:chgData name="Spencer Harbar" userId="d6d6659d6635acf2" providerId="LiveId" clId="{912B8DF2-FA3E-4883-B32F-81AF467E3173}" dt="2019-10-19T08:23:31.971" v="82"/>
        <pc:sldMkLst>
          <pc:docMk/>
          <pc:sldMk cId="1559344417" sldId="283"/>
        </pc:sldMkLst>
      </pc:sldChg>
      <pc:sldChg chg="add">
        <pc:chgData name="Spencer Harbar" userId="d6d6659d6635acf2" providerId="LiveId" clId="{912B8DF2-FA3E-4883-B32F-81AF467E3173}" dt="2019-10-19T08:23:31.971" v="82"/>
        <pc:sldMkLst>
          <pc:docMk/>
          <pc:sldMk cId="994601799" sldId="304"/>
        </pc:sldMkLst>
      </pc:sldChg>
      <pc:sldChg chg="add">
        <pc:chgData name="Spencer Harbar" userId="d6d6659d6635acf2" providerId="LiveId" clId="{912B8DF2-FA3E-4883-B32F-81AF467E3173}" dt="2019-10-19T08:23:31.971" v="82"/>
        <pc:sldMkLst>
          <pc:docMk/>
          <pc:sldMk cId="2305373546" sldId="306"/>
        </pc:sldMkLst>
      </pc:sldChg>
      <pc:sldChg chg="add">
        <pc:chgData name="Spencer Harbar" userId="d6d6659d6635acf2" providerId="LiveId" clId="{912B8DF2-FA3E-4883-B32F-81AF467E3173}" dt="2019-10-19T08:23:31.971" v="82"/>
        <pc:sldMkLst>
          <pc:docMk/>
          <pc:sldMk cId="915303764" sldId="308"/>
        </pc:sldMkLst>
      </pc:sldChg>
      <pc:sldChg chg="add">
        <pc:chgData name="Spencer Harbar" userId="d6d6659d6635acf2" providerId="LiveId" clId="{912B8DF2-FA3E-4883-B32F-81AF467E3173}" dt="2019-10-19T08:23:31.971" v="82"/>
        <pc:sldMkLst>
          <pc:docMk/>
          <pc:sldMk cId="3228312499" sldId="309"/>
        </pc:sldMkLst>
      </pc:sldChg>
      <pc:sldChg chg="add">
        <pc:chgData name="Spencer Harbar" userId="d6d6659d6635acf2" providerId="LiveId" clId="{912B8DF2-FA3E-4883-B32F-81AF467E3173}" dt="2019-10-19T08:23:31.971" v="82"/>
        <pc:sldMkLst>
          <pc:docMk/>
          <pc:sldMk cId="945862041" sldId="310"/>
        </pc:sldMkLst>
      </pc:sldChg>
      <pc:sldChg chg="add">
        <pc:chgData name="Spencer Harbar" userId="d6d6659d6635acf2" providerId="LiveId" clId="{912B8DF2-FA3E-4883-B32F-81AF467E3173}" dt="2019-10-19T08:23:31.971" v="82"/>
        <pc:sldMkLst>
          <pc:docMk/>
          <pc:sldMk cId="1284685328" sldId="311"/>
        </pc:sldMkLst>
      </pc:sldChg>
      <pc:sldChg chg="add">
        <pc:chgData name="Spencer Harbar" userId="d6d6659d6635acf2" providerId="LiveId" clId="{912B8DF2-FA3E-4883-B32F-81AF467E3173}" dt="2019-10-19T08:23:31.971" v="82"/>
        <pc:sldMkLst>
          <pc:docMk/>
          <pc:sldMk cId="2799356142" sldId="312"/>
        </pc:sldMkLst>
      </pc:sldChg>
      <pc:sldChg chg="add">
        <pc:chgData name="Spencer Harbar" userId="d6d6659d6635acf2" providerId="LiveId" clId="{912B8DF2-FA3E-4883-B32F-81AF467E3173}" dt="2019-10-19T08:23:31.971" v="82"/>
        <pc:sldMkLst>
          <pc:docMk/>
          <pc:sldMk cId="527930396" sldId="315"/>
        </pc:sldMkLst>
      </pc:sldChg>
      <pc:sldChg chg="add">
        <pc:chgData name="Spencer Harbar" userId="d6d6659d6635acf2" providerId="LiveId" clId="{912B8DF2-FA3E-4883-B32F-81AF467E3173}" dt="2019-10-19T08:23:31.971" v="82"/>
        <pc:sldMkLst>
          <pc:docMk/>
          <pc:sldMk cId="2809583511" sldId="316"/>
        </pc:sldMkLst>
      </pc:sldChg>
      <pc:sldChg chg="add">
        <pc:chgData name="Spencer Harbar" userId="d6d6659d6635acf2" providerId="LiveId" clId="{912B8DF2-FA3E-4883-B32F-81AF467E3173}" dt="2019-10-19T08:23:31.971" v="82"/>
        <pc:sldMkLst>
          <pc:docMk/>
          <pc:sldMk cId="423246492" sldId="317"/>
        </pc:sldMkLst>
      </pc:sldChg>
      <pc:sldChg chg="add">
        <pc:chgData name="Spencer Harbar" userId="d6d6659d6635acf2" providerId="LiveId" clId="{912B8DF2-FA3E-4883-B32F-81AF467E3173}" dt="2019-10-19T08:23:31.971" v="82"/>
        <pc:sldMkLst>
          <pc:docMk/>
          <pc:sldMk cId="1560493722" sldId="321"/>
        </pc:sldMkLst>
      </pc:sldChg>
      <pc:sldChg chg="modSp add">
        <pc:chgData name="Spencer Harbar" userId="d6d6659d6635acf2" providerId="LiveId" clId="{912B8DF2-FA3E-4883-B32F-81AF467E3173}" dt="2019-10-19T08:23:32.288" v="85" actId="27636"/>
        <pc:sldMkLst>
          <pc:docMk/>
          <pc:sldMk cId="4253892325" sldId="326"/>
        </pc:sldMkLst>
        <pc:spChg chg="mod">
          <ac:chgData name="Spencer Harbar" userId="d6d6659d6635acf2" providerId="LiveId" clId="{912B8DF2-FA3E-4883-B32F-81AF467E3173}" dt="2019-10-19T08:23:32.288" v="85" actId="27636"/>
          <ac:spMkLst>
            <pc:docMk/>
            <pc:sldMk cId="4253892325" sldId="326"/>
            <ac:spMk id="3" creationId="{10861394-1084-482B-BFBF-AB35383D3EBC}"/>
          </ac:spMkLst>
        </pc:spChg>
      </pc:sldChg>
      <pc:sldChg chg="add">
        <pc:chgData name="Spencer Harbar" userId="d6d6659d6635acf2" providerId="LiveId" clId="{912B8DF2-FA3E-4883-B32F-81AF467E3173}" dt="2019-10-19T08:23:31.971" v="82"/>
        <pc:sldMkLst>
          <pc:docMk/>
          <pc:sldMk cId="4116961450" sldId="328"/>
        </pc:sldMkLst>
      </pc:sldChg>
      <pc:sldChg chg="add">
        <pc:chgData name="Spencer Harbar" userId="d6d6659d6635acf2" providerId="LiveId" clId="{912B8DF2-FA3E-4883-B32F-81AF467E3173}" dt="2019-10-19T08:23:31.971" v="82"/>
        <pc:sldMkLst>
          <pc:docMk/>
          <pc:sldMk cId="3825126166" sldId="331"/>
        </pc:sldMkLst>
      </pc:sldChg>
      <pc:sldChg chg="add">
        <pc:chgData name="Spencer Harbar" userId="d6d6659d6635acf2" providerId="LiveId" clId="{912B8DF2-FA3E-4883-B32F-81AF467E3173}" dt="2019-10-19T08:23:31.971" v="82"/>
        <pc:sldMkLst>
          <pc:docMk/>
          <pc:sldMk cId="1403180720" sldId="334"/>
        </pc:sldMkLst>
      </pc:sldChg>
      <pc:sldChg chg="add">
        <pc:chgData name="Spencer Harbar" userId="d6d6659d6635acf2" providerId="LiveId" clId="{912B8DF2-FA3E-4883-B32F-81AF467E3173}" dt="2019-10-19T08:23:31.971" v="82"/>
        <pc:sldMkLst>
          <pc:docMk/>
          <pc:sldMk cId="1987553566" sldId="337"/>
        </pc:sldMkLst>
      </pc:sldChg>
      <pc:sldChg chg="modSp add setBg">
        <pc:chgData name="Spencer Harbar" userId="d6d6659d6635acf2" providerId="LiveId" clId="{912B8DF2-FA3E-4883-B32F-81AF467E3173}" dt="2019-10-19T08:29:12.123" v="180"/>
        <pc:sldMkLst>
          <pc:docMk/>
          <pc:sldMk cId="2772552960" sldId="1299"/>
        </pc:sldMkLst>
        <pc:spChg chg="mod">
          <ac:chgData name="Spencer Harbar" userId="d6d6659d6635acf2" providerId="LiveId" clId="{912B8DF2-FA3E-4883-B32F-81AF467E3173}" dt="2019-10-19T08:29:12.123" v="180"/>
          <ac:spMkLst>
            <pc:docMk/>
            <pc:sldMk cId="2772552960" sldId="1299"/>
            <ac:spMk id="2" creationId="{00000000-0000-0000-0000-000000000000}"/>
          </ac:spMkLst>
        </pc:spChg>
      </pc:sldChg>
      <pc:sldChg chg="modSp add setBg">
        <pc:chgData name="Spencer Harbar" userId="d6d6659d6635acf2" providerId="LiveId" clId="{912B8DF2-FA3E-4883-B32F-81AF467E3173}" dt="2019-10-19T08:32:21.248" v="209"/>
        <pc:sldMkLst>
          <pc:docMk/>
          <pc:sldMk cId="2308106866" sldId="1340"/>
        </pc:sldMkLst>
        <pc:spChg chg="mod">
          <ac:chgData name="Spencer Harbar" userId="d6d6659d6635acf2" providerId="LiveId" clId="{912B8DF2-FA3E-4883-B32F-81AF467E3173}" dt="2019-10-19T08:32:21.248" v="209"/>
          <ac:spMkLst>
            <pc:docMk/>
            <pc:sldMk cId="2308106866" sldId="1340"/>
            <ac:spMk id="2" creationId="{00000000-0000-0000-0000-000000000000}"/>
          </ac:spMkLst>
        </pc:spChg>
      </pc:sldChg>
      <pc:sldChg chg="modSp add">
        <pc:chgData name="Spencer Harbar" userId="d6d6659d6635acf2" providerId="LiveId" clId="{912B8DF2-FA3E-4883-B32F-81AF467E3173}" dt="2019-10-19T08:32:31.722" v="210" actId="207"/>
        <pc:sldMkLst>
          <pc:docMk/>
          <pc:sldMk cId="969431160" sldId="1348"/>
        </pc:sldMkLst>
        <pc:spChg chg="mod">
          <ac:chgData name="Spencer Harbar" userId="d6d6659d6635acf2" providerId="LiveId" clId="{912B8DF2-FA3E-4883-B32F-81AF467E3173}" dt="2019-10-19T08:32:31.722" v="210" actId="207"/>
          <ac:spMkLst>
            <pc:docMk/>
            <pc:sldMk cId="969431160" sldId="1348"/>
            <ac:spMk id="4" creationId="{00000000-0000-0000-0000-000000000000}"/>
          </ac:spMkLst>
        </pc:spChg>
      </pc:sldChg>
      <pc:sldChg chg="add">
        <pc:chgData name="Spencer Harbar" userId="d6d6659d6635acf2" providerId="LiveId" clId="{912B8DF2-FA3E-4883-B32F-81AF467E3173}" dt="2019-10-19T08:23:31.971" v="82"/>
        <pc:sldMkLst>
          <pc:docMk/>
          <pc:sldMk cId="1280040178" sldId="1364"/>
        </pc:sldMkLst>
      </pc:sldChg>
      <pc:sldChg chg="modSp add setBg">
        <pc:chgData name="Spencer Harbar" userId="d6d6659d6635acf2" providerId="LiveId" clId="{912B8DF2-FA3E-4883-B32F-81AF467E3173}" dt="2019-10-19T08:33:04.124" v="215"/>
        <pc:sldMkLst>
          <pc:docMk/>
          <pc:sldMk cId="140898075" sldId="1367"/>
        </pc:sldMkLst>
        <pc:spChg chg="mod">
          <ac:chgData name="Spencer Harbar" userId="d6d6659d6635acf2" providerId="LiveId" clId="{912B8DF2-FA3E-4883-B32F-81AF467E3173}" dt="2019-10-19T08:33:04.124" v="215"/>
          <ac:spMkLst>
            <pc:docMk/>
            <pc:sldMk cId="140898075" sldId="1367"/>
            <ac:spMk id="2" creationId="{00000000-0000-0000-0000-000000000000}"/>
          </ac:spMkLst>
        </pc:spChg>
      </pc:sldChg>
      <pc:sldChg chg="modSp add">
        <pc:chgData name="Spencer Harbar" userId="d6d6659d6635acf2" providerId="LiveId" clId="{912B8DF2-FA3E-4883-B32F-81AF467E3173}" dt="2019-10-19T08:26:17.999" v="141" actId="20577"/>
        <pc:sldMkLst>
          <pc:docMk/>
          <pc:sldMk cId="604172392" sldId="1372"/>
        </pc:sldMkLst>
        <pc:spChg chg="mod">
          <ac:chgData name="Spencer Harbar" userId="d6d6659d6635acf2" providerId="LiveId" clId="{912B8DF2-FA3E-4883-B32F-81AF467E3173}" dt="2019-10-19T08:26:17.999" v="141" actId="20577"/>
          <ac:spMkLst>
            <pc:docMk/>
            <pc:sldMk cId="604172392" sldId="1372"/>
            <ac:spMk id="4" creationId="{0E8367A3-C0B7-4157-8F38-F7E0DE520296}"/>
          </ac:spMkLst>
        </pc:spChg>
        <pc:spChg chg="mod">
          <ac:chgData name="Spencer Harbar" userId="d6d6659d6635acf2" providerId="LiveId" clId="{912B8DF2-FA3E-4883-B32F-81AF467E3173}" dt="2019-10-19T08:25:21.666" v="87" actId="207"/>
          <ac:spMkLst>
            <pc:docMk/>
            <pc:sldMk cId="604172392" sldId="1372"/>
            <ac:spMk id="8" creationId="{26A7489E-9F8A-41F6-B2DF-A0A0A902C1E0}"/>
          </ac:spMkLst>
        </pc:spChg>
        <pc:spChg chg="mod">
          <ac:chgData name="Spencer Harbar" userId="d6d6659d6635acf2" providerId="LiveId" clId="{912B8DF2-FA3E-4883-B32F-81AF467E3173}" dt="2019-10-19T08:25:29.383" v="88" actId="207"/>
          <ac:spMkLst>
            <pc:docMk/>
            <pc:sldMk cId="604172392" sldId="1372"/>
            <ac:spMk id="9" creationId="{898EA8F0-0B5C-4BBE-A9C5-C3D4FD07AAED}"/>
          </ac:spMkLst>
        </pc:spChg>
        <pc:spChg chg="mod">
          <ac:chgData name="Spencer Harbar" userId="d6d6659d6635acf2" providerId="LiveId" clId="{912B8DF2-FA3E-4883-B32F-81AF467E3173}" dt="2019-10-19T08:25:33.288" v="89" actId="207"/>
          <ac:spMkLst>
            <pc:docMk/>
            <pc:sldMk cId="604172392" sldId="1372"/>
            <ac:spMk id="10" creationId="{14E2DCF0-724D-4BE7-9565-13A32A44E662}"/>
          </ac:spMkLst>
        </pc:spChg>
      </pc:sldChg>
      <pc:sldChg chg="add">
        <pc:chgData name="Spencer Harbar" userId="d6d6659d6635acf2" providerId="LiveId" clId="{912B8DF2-FA3E-4883-B32F-81AF467E3173}" dt="2019-10-19T08:23:31.971" v="82"/>
        <pc:sldMkLst>
          <pc:docMk/>
          <pc:sldMk cId="795652266" sldId="1373"/>
        </pc:sldMkLst>
      </pc:sldChg>
      <pc:sldChg chg="modSp add setBg">
        <pc:chgData name="Spencer Harbar" userId="d6d6659d6635acf2" providerId="LiveId" clId="{912B8DF2-FA3E-4883-B32F-81AF467E3173}" dt="2019-10-19T08:30:07.612" v="187"/>
        <pc:sldMkLst>
          <pc:docMk/>
          <pc:sldMk cId="694771780" sldId="1385"/>
        </pc:sldMkLst>
        <pc:spChg chg="mod">
          <ac:chgData name="Spencer Harbar" userId="d6d6659d6635acf2" providerId="LiveId" clId="{912B8DF2-FA3E-4883-B32F-81AF467E3173}" dt="2019-10-19T08:30:07.612" v="187"/>
          <ac:spMkLst>
            <pc:docMk/>
            <pc:sldMk cId="694771780" sldId="1385"/>
            <ac:spMk id="2" creationId="{00000000-0000-0000-0000-000000000000}"/>
          </ac:spMkLst>
        </pc:spChg>
      </pc:sldChg>
      <pc:sldChg chg="modSp add setBg">
        <pc:chgData name="Spencer Harbar" userId="d6d6659d6635acf2" providerId="LiveId" clId="{912B8DF2-FA3E-4883-B32F-81AF467E3173}" dt="2019-10-19T08:31:06.571" v="198"/>
        <pc:sldMkLst>
          <pc:docMk/>
          <pc:sldMk cId="119320473" sldId="1386"/>
        </pc:sldMkLst>
        <pc:spChg chg="mod">
          <ac:chgData name="Spencer Harbar" userId="d6d6659d6635acf2" providerId="LiveId" clId="{912B8DF2-FA3E-4883-B32F-81AF467E3173}" dt="2019-10-19T08:30:43.075" v="196"/>
          <ac:spMkLst>
            <pc:docMk/>
            <pc:sldMk cId="119320473" sldId="1386"/>
            <ac:spMk id="2" creationId="{00000000-0000-0000-0000-000000000000}"/>
          </ac:spMkLst>
        </pc:spChg>
      </pc:sldChg>
      <pc:sldChg chg="modSp add setBg">
        <pc:chgData name="Spencer Harbar" userId="d6d6659d6635acf2" providerId="LiveId" clId="{912B8DF2-FA3E-4883-B32F-81AF467E3173}" dt="2019-10-19T08:31:49.490" v="204"/>
        <pc:sldMkLst>
          <pc:docMk/>
          <pc:sldMk cId="2368342505" sldId="1387"/>
        </pc:sldMkLst>
        <pc:spChg chg="mod">
          <ac:chgData name="Spencer Harbar" userId="d6d6659d6635acf2" providerId="LiveId" clId="{912B8DF2-FA3E-4883-B32F-81AF467E3173}" dt="2019-10-19T08:31:49.490" v="204"/>
          <ac:spMkLst>
            <pc:docMk/>
            <pc:sldMk cId="2368342505" sldId="1387"/>
            <ac:spMk id="2" creationId="{00000000-0000-0000-0000-000000000000}"/>
          </ac:spMkLst>
        </pc:spChg>
      </pc:sldChg>
      <pc:sldChg chg="add">
        <pc:chgData name="Spencer Harbar" userId="d6d6659d6635acf2" providerId="LiveId" clId="{912B8DF2-FA3E-4883-B32F-81AF467E3173}" dt="2019-10-19T08:23:31.971" v="82"/>
        <pc:sldMkLst>
          <pc:docMk/>
          <pc:sldMk cId="2546479471" sldId="1388"/>
        </pc:sldMkLst>
      </pc:sldChg>
      <pc:sldChg chg="add del setBg">
        <pc:chgData name="Spencer Harbar" userId="d6d6659d6635acf2" providerId="LiveId" clId="{912B8DF2-FA3E-4883-B32F-81AF467E3173}" dt="2019-10-19T08:29:36.433" v="182"/>
        <pc:sldMkLst>
          <pc:docMk/>
          <pc:sldMk cId="3368474102" sldId="1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5AF7B1-3B48-41FD-B932-71AC027882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D87570-2C17-45B2-A1E0-6F1FA6FE6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66255-9A2D-4645-BEC9-0B4527CAEA8C}" type="datetimeFigureOut">
              <a:rPr lang="en-US" smtClean="0"/>
              <a:t>10/19/2019</a:t>
            </a:fld>
            <a:endParaRPr lang="en-US"/>
          </a:p>
        </p:txBody>
      </p:sp>
      <p:sp>
        <p:nvSpPr>
          <p:cNvPr id="4" name="Footer Placeholder 3">
            <a:extLst>
              <a:ext uri="{FF2B5EF4-FFF2-40B4-BE49-F238E27FC236}">
                <a16:creationId xmlns:a16="http://schemas.microsoft.com/office/drawing/2014/main" id="{B90B6AD2-5F89-4D43-B724-87C5C46EA0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F6A4BC-0728-4227-B690-63849B9D7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06C8E1-15BA-439A-8362-806A46A79A8B}" type="slidenum">
              <a:rPr lang="en-US" smtClean="0"/>
              <a:t>‹#›</a:t>
            </a:fld>
            <a:endParaRPr lang="en-US"/>
          </a:p>
        </p:txBody>
      </p:sp>
    </p:spTree>
    <p:extLst>
      <p:ext uri="{BB962C8B-B14F-4D97-AF65-F5344CB8AC3E}">
        <p14:creationId xmlns:p14="http://schemas.microsoft.com/office/powerpoint/2010/main" val="1030072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8954A-E466-48DF-A2C9-003876C9280F}" type="datetimeFigureOut">
              <a:rPr lang="en-GB" smtClean="0"/>
              <a:t>19/10/2019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0E27D-0B3E-45C2-A082-12921CD12C6D}" type="slidenum">
              <a:rPr lang="en-GB" smtClean="0"/>
              <a:t>‹#›</a:t>
            </a:fld>
            <a:endParaRPr lang="en-GB"/>
          </a:p>
        </p:txBody>
      </p:sp>
    </p:spTree>
    <p:extLst>
      <p:ext uri="{BB962C8B-B14F-4D97-AF65-F5344CB8AC3E}">
        <p14:creationId xmlns:p14="http://schemas.microsoft.com/office/powerpoint/2010/main" val="4275288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504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1301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7555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703D53D-9038-49C6-9EB5-595D44E7D96F}" type="slidenum">
              <a:rPr lang="en-US" smtClean="0"/>
              <a:t>20</a:t>
            </a:fld>
            <a:endParaRPr lang="en-US"/>
          </a:p>
        </p:txBody>
      </p:sp>
    </p:spTree>
    <p:extLst>
      <p:ext uri="{BB962C8B-B14F-4D97-AF65-F5344CB8AC3E}">
        <p14:creationId xmlns:p14="http://schemas.microsoft.com/office/powerpoint/2010/main" val="121725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703D53D-9038-49C6-9EB5-595D44E7D96F}" type="slidenum">
              <a:rPr lang="en-US" smtClean="0"/>
              <a:t>24</a:t>
            </a:fld>
            <a:endParaRPr lang="en-US"/>
          </a:p>
        </p:txBody>
      </p:sp>
    </p:spTree>
    <p:extLst>
      <p:ext uri="{BB962C8B-B14F-4D97-AF65-F5344CB8AC3E}">
        <p14:creationId xmlns:p14="http://schemas.microsoft.com/office/powerpoint/2010/main" val="248029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819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076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2321116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10/19/2019</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7527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E29A-03C1-4F50-B3DB-F6797804D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5B9E1-99B9-411A-A37A-D3FE638EF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93B16-8154-4F43-9180-E0F5B78CF54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896386A1-8658-4924-A34D-3DD72206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F56DD-89A6-48AE-9426-741DEE187625}"/>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52127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311-24C9-41C1-AD88-8865A59E1A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A4B7B-518B-4AB4-8E7F-6821EA3AC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7F3D0-8F28-4E0F-9DB0-A9D3AE2ECC48}"/>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3EC0B725-BCDE-45AC-8C88-33EDBD9C8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91BBB-778A-46C2-A022-18C63439D85A}"/>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50494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9378-B79F-411D-8DDD-BA8C2D03DE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1E9D3-8CD5-46D7-90D1-9395C285C9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38506-CDBC-4D47-B6B8-A165BC5768A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0D7D8D2D-F794-460A-9D68-3EEC84875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6D1F-70C4-4821-B233-492255A9680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667765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C7416-69A5-4353-8F38-7160E7A84538}"/>
              </a:ext>
            </a:extLst>
          </p:cNvPr>
          <p:cNvPicPr>
            <a:picLocks noChangeAspect="1"/>
          </p:cNvPicPr>
          <p:nvPr userDrawn="1"/>
        </p:nvPicPr>
        <p:blipFill>
          <a:blip r:embed="rId2"/>
          <a:stretch>
            <a:fillRect/>
          </a:stretch>
        </p:blipFill>
        <p:spPr>
          <a:xfrm>
            <a:off x="3825982" y="563581"/>
            <a:ext cx="4537432" cy="1171851"/>
          </a:xfrm>
          <a:prstGeom prst="rect">
            <a:avLst/>
          </a:prstGeom>
        </p:spPr>
      </p:pic>
      <p:grpSp>
        <p:nvGrpSpPr>
          <p:cNvPr id="40" name="Group 39">
            <a:extLst>
              <a:ext uri="{FF2B5EF4-FFF2-40B4-BE49-F238E27FC236}">
                <a16:creationId xmlns:a16="http://schemas.microsoft.com/office/drawing/2014/main" id="{3C4561DF-63B4-42CA-B729-BB94E7940DDF}"/>
              </a:ext>
            </a:extLst>
          </p:cNvPr>
          <p:cNvGrpSpPr/>
          <p:nvPr userDrawn="1"/>
        </p:nvGrpSpPr>
        <p:grpSpPr>
          <a:xfrm>
            <a:off x="3373289" y="1816083"/>
            <a:ext cx="6168887" cy="2870525"/>
            <a:chOff x="3549539" y="1765722"/>
            <a:chExt cx="6168887" cy="2870525"/>
          </a:xfrm>
        </p:grpSpPr>
        <p:pic>
          <p:nvPicPr>
            <p:cNvPr id="3" name="Picture 2">
              <a:extLst>
                <a:ext uri="{FF2B5EF4-FFF2-40B4-BE49-F238E27FC236}">
                  <a16:creationId xmlns:a16="http://schemas.microsoft.com/office/drawing/2014/main" id="{CAF4FC78-CC0D-4F0C-834B-5B300521F133}"/>
                </a:ext>
              </a:extLst>
            </p:cNvPr>
            <p:cNvPicPr>
              <a:picLocks noChangeAspect="1"/>
            </p:cNvPicPr>
            <p:nvPr userDrawn="1"/>
          </p:nvPicPr>
          <p:blipFill>
            <a:blip r:embed="rId3"/>
            <a:stretch>
              <a:fillRect/>
            </a:stretch>
          </p:blipFill>
          <p:spPr>
            <a:xfrm>
              <a:off x="3585983" y="1765722"/>
              <a:ext cx="6096000" cy="779028"/>
            </a:xfrm>
            <a:prstGeom prst="rect">
              <a:avLst/>
            </a:prstGeom>
          </p:spPr>
        </p:pic>
        <p:pic>
          <p:nvPicPr>
            <p:cNvPr id="4" name="Picture 3">
              <a:extLst>
                <a:ext uri="{FF2B5EF4-FFF2-40B4-BE49-F238E27FC236}">
                  <a16:creationId xmlns:a16="http://schemas.microsoft.com/office/drawing/2014/main" id="{DCCF2170-0C27-40A8-BFEC-ED3A4C40473A}"/>
                </a:ext>
              </a:extLst>
            </p:cNvPr>
            <p:cNvPicPr>
              <a:picLocks noChangeAspect="1"/>
            </p:cNvPicPr>
            <p:nvPr userDrawn="1"/>
          </p:nvPicPr>
          <p:blipFill>
            <a:blip r:embed="rId4"/>
            <a:stretch>
              <a:fillRect/>
            </a:stretch>
          </p:blipFill>
          <p:spPr>
            <a:xfrm>
              <a:off x="3549539" y="2610189"/>
              <a:ext cx="6168887" cy="556714"/>
            </a:xfrm>
            <a:prstGeom prst="rect">
              <a:avLst/>
            </a:prstGeom>
          </p:spPr>
        </p:pic>
        <p:pic>
          <p:nvPicPr>
            <p:cNvPr id="5" name="Picture 4">
              <a:extLst>
                <a:ext uri="{FF2B5EF4-FFF2-40B4-BE49-F238E27FC236}">
                  <a16:creationId xmlns:a16="http://schemas.microsoft.com/office/drawing/2014/main" id="{00D6B5AA-39F6-4011-8571-9AFB21CB0ADA}"/>
                </a:ext>
              </a:extLst>
            </p:cNvPr>
            <p:cNvPicPr>
              <a:picLocks noChangeAspect="1"/>
            </p:cNvPicPr>
            <p:nvPr userDrawn="1"/>
          </p:nvPicPr>
          <p:blipFill>
            <a:blip r:embed="rId5"/>
            <a:stretch>
              <a:fillRect/>
            </a:stretch>
          </p:blipFill>
          <p:spPr>
            <a:xfrm>
              <a:off x="3549539" y="3232673"/>
              <a:ext cx="6168887" cy="574513"/>
            </a:xfrm>
            <a:prstGeom prst="rect">
              <a:avLst/>
            </a:prstGeom>
          </p:spPr>
        </p:pic>
        <p:pic>
          <p:nvPicPr>
            <p:cNvPr id="6" name="Picture 5">
              <a:extLst>
                <a:ext uri="{FF2B5EF4-FFF2-40B4-BE49-F238E27FC236}">
                  <a16:creationId xmlns:a16="http://schemas.microsoft.com/office/drawing/2014/main" id="{BD62E583-988D-48C6-80DD-58A4FF32EEC9}"/>
                </a:ext>
              </a:extLst>
            </p:cNvPr>
            <p:cNvPicPr>
              <a:picLocks noChangeAspect="1"/>
            </p:cNvPicPr>
            <p:nvPr userDrawn="1"/>
          </p:nvPicPr>
          <p:blipFill>
            <a:blip r:embed="rId6"/>
            <a:stretch>
              <a:fillRect/>
            </a:stretch>
          </p:blipFill>
          <p:spPr>
            <a:xfrm>
              <a:off x="3592609" y="3775392"/>
              <a:ext cx="6021843" cy="860855"/>
            </a:xfrm>
            <a:prstGeom prst="rect">
              <a:avLst/>
            </a:prstGeom>
          </p:spPr>
        </p:pic>
      </p:grpSp>
      <p:sp>
        <p:nvSpPr>
          <p:cNvPr id="18" name="TextBox 17">
            <a:extLst>
              <a:ext uri="{FF2B5EF4-FFF2-40B4-BE49-F238E27FC236}">
                <a16:creationId xmlns:a16="http://schemas.microsoft.com/office/drawing/2014/main" id="{EC159A51-FD46-4E27-918B-A7B8EE98A12D}"/>
              </a:ext>
            </a:extLst>
          </p:cNvPr>
          <p:cNvSpPr txBox="1"/>
          <p:nvPr userDrawn="1"/>
        </p:nvSpPr>
        <p:spPr>
          <a:xfrm>
            <a:off x="484870" y="1251449"/>
            <a:ext cx="1022524" cy="369332"/>
          </a:xfrm>
          <a:prstGeom prst="rect">
            <a:avLst/>
          </a:prstGeom>
          <a:noFill/>
        </p:spPr>
        <p:txBody>
          <a:bodyPr wrap="none" rtlCol="0">
            <a:spAutoFit/>
          </a:bodyPr>
          <a:lstStyle/>
          <a:p>
            <a:r>
              <a:rPr lang="en-US" dirty="0"/>
              <a:t>Platinum</a:t>
            </a:r>
          </a:p>
        </p:txBody>
      </p:sp>
      <p:sp>
        <p:nvSpPr>
          <p:cNvPr id="19" name="TextBox 18">
            <a:extLst>
              <a:ext uri="{FF2B5EF4-FFF2-40B4-BE49-F238E27FC236}">
                <a16:creationId xmlns:a16="http://schemas.microsoft.com/office/drawing/2014/main" id="{CFF3C94B-767C-4836-A942-67AFAE50935A}"/>
              </a:ext>
            </a:extLst>
          </p:cNvPr>
          <p:cNvSpPr txBox="1"/>
          <p:nvPr userDrawn="1"/>
        </p:nvSpPr>
        <p:spPr>
          <a:xfrm>
            <a:off x="682584" y="3120191"/>
            <a:ext cx="627095" cy="369332"/>
          </a:xfrm>
          <a:prstGeom prst="rect">
            <a:avLst/>
          </a:prstGeom>
          <a:noFill/>
        </p:spPr>
        <p:txBody>
          <a:bodyPr wrap="none" rtlCol="0">
            <a:spAutoFit/>
          </a:bodyPr>
          <a:lstStyle/>
          <a:p>
            <a:r>
              <a:rPr lang="en-US" dirty="0"/>
              <a:t>Gold</a:t>
            </a:r>
          </a:p>
        </p:txBody>
      </p:sp>
      <p:sp>
        <p:nvSpPr>
          <p:cNvPr id="20" name="TextBox 19">
            <a:extLst>
              <a:ext uri="{FF2B5EF4-FFF2-40B4-BE49-F238E27FC236}">
                <a16:creationId xmlns:a16="http://schemas.microsoft.com/office/drawing/2014/main" id="{1EDB1284-F3C7-412A-A575-89613D7B43D0}"/>
              </a:ext>
            </a:extLst>
          </p:cNvPr>
          <p:cNvSpPr txBox="1"/>
          <p:nvPr userDrawn="1"/>
        </p:nvSpPr>
        <p:spPr>
          <a:xfrm>
            <a:off x="649242" y="5000183"/>
            <a:ext cx="693780" cy="369332"/>
          </a:xfrm>
          <a:prstGeom prst="rect">
            <a:avLst/>
          </a:prstGeom>
          <a:noFill/>
        </p:spPr>
        <p:txBody>
          <a:bodyPr wrap="none" rtlCol="0">
            <a:spAutoFit/>
          </a:bodyPr>
          <a:lstStyle/>
          <a:p>
            <a:r>
              <a:rPr lang="en-US" dirty="0"/>
              <a:t>Silver</a:t>
            </a:r>
          </a:p>
        </p:txBody>
      </p:sp>
      <p:sp>
        <p:nvSpPr>
          <p:cNvPr id="22" name="TextBox 21">
            <a:extLst>
              <a:ext uri="{FF2B5EF4-FFF2-40B4-BE49-F238E27FC236}">
                <a16:creationId xmlns:a16="http://schemas.microsoft.com/office/drawing/2014/main" id="{4D733141-BEFD-44FB-AF5D-AEA9B239C7F9}"/>
              </a:ext>
            </a:extLst>
          </p:cNvPr>
          <p:cNvSpPr txBox="1"/>
          <p:nvPr userDrawn="1"/>
        </p:nvSpPr>
        <p:spPr>
          <a:xfrm>
            <a:off x="357977" y="6066129"/>
            <a:ext cx="1276311" cy="369332"/>
          </a:xfrm>
          <a:prstGeom prst="rect">
            <a:avLst/>
          </a:prstGeom>
          <a:noFill/>
        </p:spPr>
        <p:txBody>
          <a:bodyPr wrap="none" rtlCol="0">
            <a:spAutoFit/>
          </a:bodyPr>
          <a:lstStyle/>
          <a:p>
            <a:r>
              <a:rPr lang="en-US" dirty="0"/>
              <a:t>Community</a:t>
            </a:r>
          </a:p>
        </p:txBody>
      </p:sp>
      <p:cxnSp>
        <p:nvCxnSpPr>
          <p:cNvPr id="23" name="Straight Connector 22">
            <a:extLst>
              <a:ext uri="{FF2B5EF4-FFF2-40B4-BE49-F238E27FC236}">
                <a16:creationId xmlns:a16="http://schemas.microsoft.com/office/drawing/2014/main" id="{BBC70A0D-F94C-40A6-8BF1-E5A469F90A39}"/>
              </a:ext>
            </a:extLst>
          </p:cNvPr>
          <p:cNvCxnSpPr/>
          <p:nvPr userDrawn="1"/>
        </p:nvCxnSpPr>
        <p:spPr>
          <a:xfrm>
            <a:off x="0" y="1768317"/>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0611E3-2066-4786-838C-8C8D8B0C4EC7}"/>
              </a:ext>
            </a:extLst>
          </p:cNvPr>
          <p:cNvCxnSpPr/>
          <p:nvPr userDrawn="1"/>
        </p:nvCxnSpPr>
        <p:spPr>
          <a:xfrm>
            <a:off x="0" y="477140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F486C-BFF5-479E-B54A-51358513AF95}"/>
              </a:ext>
            </a:extLst>
          </p:cNvPr>
          <p:cNvCxnSpPr/>
          <p:nvPr userDrawn="1"/>
        </p:nvCxnSpPr>
        <p:spPr>
          <a:xfrm>
            <a:off x="0" y="5803214"/>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1311409-5C59-40EE-B316-7493A917D02D}"/>
              </a:ext>
            </a:extLst>
          </p:cNvPr>
          <p:cNvGrpSpPr/>
          <p:nvPr userDrawn="1"/>
        </p:nvGrpSpPr>
        <p:grpSpPr>
          <a:xfrm>
            <a:off x="4842472" y="5888981"/>
            <a:ext cx="3446510" cy="804863"/>
            <a:chOff x="4908733" y="5888981"/>
            <a:chExt cx="3446510" cy="804863"/>
          </a:xfrm>
        </p:grpSpPr>
        <p:pic>
          <p:nvPicPr>
            <p:cNvPr id="36" name="Picture 4" descr="data:image/png;base64,iVBORw0KGgoAAAANSUhEUgAAAUgAAACaCAMAAAD8SyGRAAAA/1BMVEX////ziwDzhgDziQAAJ3AAGWsAKXHzhwAAI2/ygwAAFWoAHGwADmgAAGUAK3IAGmt3d3oAIG4AEmmcp8D19/qptMr969U9V4z5ypwAJXAAMHfc4Oj2qmJ/jKz1oT52gaPw8vZnd571pVctSoUfQH8TOXr0mjIACmfL0t/j6O/+9e35xp7V2+b2rl/2r270mDpXa5j98N373siuuc30lBz1oUgAAF6UoLv//Pa+xtZbbppJX5A3VIv5y5v72bWWobv72bj4voUrRoGnp6nxdwDQ0NH3uHmOjpHd3d6Kk7AAAFZvg6r4vYH4wY/1pE/0lRaGhom0tLZmZmnFxcb61Lb6O1M3AAAcYklEQVR4nO1de2OaSNdHBeQ6FMQYcE2wapDUZE1IYlCbi9vNro9Nuu8+/f6f5Z0bMCAmts2u5qm/PxIchmH4cWbOOXM5cNwOO+ywww477PDGcbbpCvxv4PojPfBs/HdzNXnbuH6iB3/+if4G/Q3W5U3jaI/8937D/yYbrMqbxv2v9OCP39HfcLrBurxlnMu0h/z9b9yy2+4ma/OGcSSfk4M/CJENLWLO7pVLDConG6jgG8GNXCZdpPf3u/+i/1OJbdt7coVB+f0mqvg28KVCifz93bs/0P+xYyzS03tyqfTrUYKHjdTxLQASRZv2/717986D/2sCEFrM+crRZmr2xnBaLZWJsvkNEonsH9sFwOjG/eSOyDVxVClVf8FHiEisbiIdAFHrejh1R+R6OIZKuVI5Roeoab97h3zE0JQA0Oo4w47I9XAOdUmpvI8Of8dEYn3THFuW3sQZdkSuh31kJla+oENo/ryj3ST0t6OAZPgeIvduvp4nP86/3j9+uDsuyHZ28+Hx614+9RilnucSr8/37x+/Lg9RXd8VFbEJfMT2NhHJP94xTMYoJPLp0yem9sef5EuaLn865s4O5HJZJg99fF+CP+BP+Sm94PHTJ3i/80sZnZIvbtiSz05JaukxTbu+OZJJKZcJlRfypzPumGa+yPO+ARAiK6VrDrmIhMm/fmcyFBJ5UpVZIuUKtdN/qcrHZxXEGyHyvFSuoB9yuVKV7+P8+2X44u5leqIiM97STbVaLeNk+eg6rsEXuRoXUolve1Apn9E7oSIyL2MjIESWqngg7S9C5Lu///qvF2f4ZiK/yEcfzu+w7NzIlfLF4/nx8dnNpZwSBom82Zfly7vj4+O7o3IpdZf24QWXd2fHe/elSvUoSSxf3J+fHZ/tX1TIG+cQkdW7Urn0uHd8dndRrcgbH5i+oa40fqfeuxSxVH4jkdV7yhd84DMojqexXMHOWN6PD6unlXikhHuAHsFdcq84z/FFRaate1++v04T6fmDSulIfk/Sr48q1Y2PASAPEDfuKmLmT4ZJO87wTUSWmNwH1fJpmguKZ5WoHMgp2xhPq/E1F5Xyfpx6Vq2UydF+2gPelOOskMjqQZJXphbcBnEMWwth8gK93pRJMhJEmH66jEFf/DNExtLFcXcyKTPGU7VMZAwSSX0AjGuZevuQ6ss0+bSaFpVkrVYqpEhEZNqcjyryxvXNJSWyVMW9u/0H1Th/e+Q8JLJSjVH+QhJXE1mpJMkn1VS+SEmVC3yAWjnbp51Shp+qLB13cnV5hOSiQuk7yLTmx3L5cSnvv4zHZLyxeoBf9u9/ISr//oOeRxJ5kYA2rGf6yLQxL7W3I6oT9sus5GHKkICixsGkwlIPuDwuq3SoCmptRlPfFJH+L+NMTkZtq9Ti+PM3xpjEfeR1ApK4mshUCJc7V6jT8cNDZfOZTT8mOc9l5i1w6EVkegbu+Pzrw0UlJZKpQf7SjSBp25DJ0t3S6W81f5LGCeUsp0rvq+UP6D80fz6y6cfEjoWCenHEoFK5iCX67OPDETQZy9VKKSWS6R32toHI81QkoTJ9yGu/byUyebyv5Xxz+0h7MmyQM7gmREKTNu2NIWBLJ5XZOymXiXsEq7q9RHLvq8ykTFV+2Ms0qG82yOPUZSL3nyfyEUrkr1ngwj5Cx6Z88XT/9e4MKbDtJfK4WillqLxgxfJHiMw9HNStcdPOEAkrgNT5x1yLp4BWlPw5frlP20wk1HmlDCrlUlrJVUQyhspZIZHnclY3Qx+mWqbKJssYvAXyUG9yOojiC6ufD7aaSO5zjslS9SI5V0jkQ4bI80Iiz2KzMcFThcgx1Nr3bPo+6QQonzlkU1mtvYVEcqd5JlMPrpDIx0zjhOq2gEgOSnbG3TiOhxxg/gxjT8SHgcq7nOmeMb6ytjbsBLabSDRykBXJRGQKibzJmDbQUCki8nO5mpkF3487zZxnA0WXEPyUc4UwPrDvDF655URC1ZjVOInCLSQyeXYEaD8VEnlWLrHe8nUllibkazMUQ01M7nbDlgqBi2KV//XFNtuRFHtHLJXPOSgI8DnixzuGdnwhkVAkyZgSxvVBzBcZ/UlE/lGulOlF0JO+TJl8fE/vX4rLfNpuOzLGfrUcUxkPeHFkqOGcATlxJ5fkz/jw/EL+XC0mkruARvU+YebuolqNPT7UR1bLJzjnGRqOvEnvVb24w4doeoGMEEF2jzBne0/y01bbkQmO70tlbFOyo4Vo9EdO8YmeOZFL1erTw+lFWT65LtTaqMCjcqVcOXp4OPkCDxKHD42Q38vV6sHDyRG8oZwqE9i4K+UvJw8nkCfoGuA0aBNAKk+Rj3hx/TaIRHLwviSX5RIzsLInl1kkFJ/KVejQwYRTNPlFtfB7NPnF4gH5x3gATn5IGi02yB9l4gjKGf8eynecP5kUu4OvF9/p4Bg2buoJHMlyhkh5u4jk0ATnTWZ68/hDFsnJ8wfY6L6cQgvnen//jqR9/fAhZ8Cc3R9VoJQf7DOPTTybvdMSPpG74O6XL/CCiwfGcrreP4D98BO6x82HD+RNJQdxJb9+7wNvBZbNvnVyJS7i9YrrC5LXu9NPhryvvcN3YkfkK2FH5CthR+TzCPr9YK2MOyKfx61+VVsr4z9D5HovcQvRnE8F3Zdm49GAJNRUo77WlWsS2W/NKcKB91Jme6r33iSV3lhQeZHnedFR6ZLU9YmU5XWIrOsmgSpobst+PnOoAWG+1t23C33DFAWl15h0JEsyv5HIm8vLuzWy1QXACxCGKgFRVaNnM0c60F7sWLy1qvdvommKUq8eeLBJeVH7WyVyTdQFfhjWIUaHoiICPXw2d1sfPi+03mi2Xhf+b6LjSMwW2qaH/70+kWay3Sd0eWD8WB9Y061Xrd5rIFIAv5z6TxLJBa5oLp7JvE5xwtYR2TLNgo79HyWSCwXg/2Bx20fk0Cmq0z9LpOcCbfBjxW0fkRNHKOj5nyfSXqOH8zLqIksk1+AVVnEjTfdScZlf20hkW1rdtO362NWVXqvJnPHq7Z7u6+44YcIbjaAK9eZTNybLrs18XTfSLHkih+nbGxx2YXF+r8UE3xjN5+Q11FuH8J0NWj1d9zu3JC2Yj0Zjhx/OWxA/8uSvjJGxUtn0e5qgmg5vMjLbAoIpSabES1r8FE1L6XBNV5Ack6j/qCc4kmk6kjbxaJ4ckROHSqQ9tmA+FZZnWu1EhruCQC48tPQBN9JUaMk7vNLFDaF/paoOAI4Kobxg2v+bCFRgtpdSIZFhHwpje9QaOg7QY3FZaKIBJov5omsAjUpyIDkNG6jCrOE20O+RLgpdeOFE5SWXPmmOyA5v4RIHjgmETns0X3QU0RSbyWnewweHktVcaEJvPIelAQeg0vo6fLkAuAhgi4jk5hYQxvkK1VSp5WqkgQUdXozjELQsp+bho5ECLNJVQiInLX8CtYeHxKzuA2WELxx0HHNIrssSGcBXg3J4Du+ItP1HPcfp0WowREotS6jh5MgCKirDbgbBrareegivxMHrYCgAE+QUTk0FYmLzBhawqEi2U8rHjkpEMpDEjtqIkwMFJIrEhtqZHGeJHKkO7gQmktPx4kR7xqu0aTBEwiYclxZCizcR8O1TNhAtHYhaIxNpCRIpjZNfh4mtyRgtfUHs4IMAuc+JPmqbRqq8IsUhpWSIHEiEXyRjXlpg0wAWKYYlUkh9wSlvUVK3lEgucmEHpIwZowYSqaW6um85w6WLPFcU8AEkMj0dGKKb9hN2T9TwQcZFdABp8VB3Zzxm+L5IJpZIKT0/N9Vbjha3nURydstwgMQ8Vk3lGQc8UPnu8kVdUSB9KBSbpGeoZbXK2CGdQl2QDgOIZn/etYCEO0NPER2PLXBgABKmiCGSLS1SJNr2t5ZI2K6GPgBa0gPW1Kwnwi8HYrJnooJlGBJpJcI8dhS2j5hT0wkNo5mqqSqWKvJaw0NpUV7ObVdU8BmGSNZbGAhOoru2lkikNk1g0uAXkEiVaXV2j2dsTW8QjtodTQcgIVJLTrqAr4Up2o6By4FEAhGCd1SrQ7mpGWbOoJ6K5C2w5g/zWgaqQ3XaVhOJjGMg0ZpmXUS7mxIZDSVNMKCFbIgJkWIqr1CuVSGFA9QRSoZE9qYdiPE8YWZuGrlBxSG10xkiWZ+8ab4NIiF9GjQBydEKIptdRTIVAcwmrbCbNG2+k2SFRCoaCx3r8JxBjnFo5r38trREpMUS+UYkkkPPBkR8sIJIaHurvVbUxAR2+JhIJ7EiIZFuf5ABzlNEZMvMs9Felsg3SqRn0vGtFUQ2HDUdkZ0VESmIwCsouIhI6J6MsikTZ7mPfJtEovEt3NyKiRzoPBOzrgcKiJzxAjtWFKOISGgS5Zz8uLP4HyAyHt8qJrJmMLocOswFREKDpegRi4hs+uIskwDVPxH8/wEiOyLxwoqJhL1aOsQIXd8CIkOlwAkqJhIKYCa6JbKHDkktXibydQfwXx2BAHwPHawkMtWzU76ISA9a5wWzCIVEzg0+I5I90SeXrkFk7CxuDew2O20wcSQiT8VE1g0nGckYWaCISO5QFbvMoFyN9JiFRHpAZGIycm3TXB79KSYyVPLd6+bRVUcxld7YAAqpeDGRTR0YsVvidzpiEZFQJCXiAkIMxlfPEMnV9TS6pb0QgEmve5HIpi72tmlMF2HGq2a3XQ/r84kpiTqlb4X5M1SB0I4Gg3pHsAaNQiK5yAeOdBg1B/36RJD054jkWhZQ3XnUbPbnvMlrsdPzIpFcl5cm0SDsbBGbDd8BvGQIguk4Si/u/GsGqxahr+3gA68jiJKgaYIKraSOQ4k0nUyQ7shRRRO6N5YhGRYdm1xBJBRsU1RRXpVXuonz2HHosNChqRUTGfmio1iKsEVE2tFYFBRFMBRlWkvqVdP8zKCFatKjlgPzKtYQClpH9TGRTcHIRjv3WkBRDEER3KTXqPtK8YzfoC3geytdRnt0zJhIRWeJtNKB+BDWWVG2SSIRgn5Uq0fByxkRBtEaWftRPYyKLPNl2P16LeyvlzdzWbTmDXbYYYcddtjhJ4Mdzuce/D+otZ5ftrwDCy8azeehlyYMXF+/ggbzXNf1Dtd+YQ04QhCNbvtMCXY0H4XEXmlSsEbU2c3+TWH8zS1blvJN8Nq8Bq1dy0nXhwG1UR8NuNA3W/U5d6W+9L0heyxAynU3GQIPXd2HCch58Xx0pOtX6bjD9aX85UguClMcmi9sgdhiRJapuI3hxFVUQE3eSCPzhFMyNzbvvvRwgT5bjOYNQacu4lxXGqPawkXXBRKYdTqzziz1dX49QtL4KO8tFTSRzPFS4tvAwHLMugcPvJrq0HVzc4tIj2at+S22gIhi2ySjD5FORkNs9GsgzHKe3R5l8GIpAqenu6K1ZX7guug6fOx6DSw6QtiyiPTo37j0OzB9zHzXYjzpgdbIZbuRSVCBk6VPFY2sdkfZ7sHwVagrzPLuW4EsM0uJzLm3NrP8O1iWHLuHh8ZCv8Mk9vX8ZMQ5DQ5ytBQVpONHt8rb/ABcQ2Ue0+6hTYHDaU/sTaeT6ZQXO9PZgFs0iNYeDF1H7OEJWm/hSqCRV+aei1cFjTM74kI/P7p9XcVRbs6Xwj33LdcOrHheMmrFGHH24aGHE5uH6B17rUPbO+zg7rTe6M7aP7Rp4jXgKZn9BgtjAhumLgEJqmAdLaNAVtBEx8SMdEXrif4VlMSmaAld1dJzY2Whj1sxHp5N7Jiaf5i/6z7qJM/lpWjPh6hvnihUY42usLZXTR0SeXVFrKe+jrbsBIIe9HQfqkRv5vuKb+mb7g/6lsm23rrgQMEbtI02XjVhGeGgb3MTCxEZ+tYisO0+WnHvCsPA9mqWnp0WJMOJgW5w0dR1Z0QDjYRpe7jICu9Dee+hYJstXllaU3q0bjWEesOEb8fWfUqkZXB4bngo1SPI+FSY9e3gUPA3/InSUMkscI8UvEUrp2wwkZ6Z7gWeW2Q6cKQkqyoV3vGVsYcLsdzRlTFzLWuKym7plq5Zlshyfn3x6WjZHg8tNDDvqRlSBqoUFBApkunPW41MvR0KRbPC/yLqQmYlZF/Bq+aLiKwpyeJTu0vXJAeK69G0K9231AZW1qHgWmPP9uoqHiaP6lEUtgzTT5k8Lz39UvBhgSGZGpuobKfaw612iUg6ldEjK0Vgsv49j/96yEukpaJ/RUSO08mDpuJEg36/P4hcK+4YAm/Qn0vY0gkFsvaeqxl6Urg9MeOl9dw9atW/UNW9l0TwDOiMTaSYaZ0OfaxRlogkr7KpC7CLgQg0f7Pj51GujyT9UxGRHSvp5voWsLAe0Bw9U/2mi/R1GCsw27JSKQzUeJ3FDfky0XvyxYHPSTTfmtDrI0TMugToY3m4qDyR5GekAAdHKnCAv1nF7VkZrd0WcKsqIDJpzhzuBKcUs6wc3Apd9KwCHZ/oWoyO6SrUKKpSbf0eB2hMA35OYTeLoPFO3PV6ElVnyxKJf4YC2ckEIWzYAsrZkWSzTZFETpXEOBz47go3Dgo48vMUSm+HJbJDC9hLYvU9wX7yMYmKPPDFxgRjyseL1IcaXVa4gshIUTmb4psf/XVRZ0VyJBCGioikwooQOKtcx8hCXUMv5s/UGP0r0tTzNE7lZekuFciWEftD0C8gllPdT5bD6HTpQKSwRDZ1a83J0H8eUynZfRTp9IOKRUSGVtp4Ur1qZ/5BvYskaK4Q7zokqougLpAtDMmQBcKJnH4ch9mF01KxLREo6QsDdAXD0GGJ5HrC1qyuChSJx08QtFSD9k1FRHIds+ehX3MbMk7G17w2leYJ+d9ScZcfqNiOafb8W7RsC5cROlas9dPY79eX5eQrI5GiJ8I18PGwEx3Fw2irWDhDDWSIHMX26WjDBjlEc6YoVrfj+oIfDwXmiBxiIgNX0CbztolMmrYluIv5RL+iREKvsj0fCwpdr1HXDXHc8XF5tuO7w4mk+UlffPPpI2bv+q56wr2PwxmPVWbLVBeJ/FwRG0SlLdAYEjQda5OrdlYiuYmgNUa1uXu1BePB9sjV0X6ESaIZFlfEPf7PFSaycYXbj7fANg9u1SM87C3Fvk69h09NYrEIRXieNtW2DjWx3mWc4Y+fSu8fPr8nX2Q7IEwGmaBi8yvFa17RoXX9ClunPjK5av0rneSOxbetaygPcao2jqAfRmuoPS+KknmZ3BISWAA7ZcPBnMlVS6tNjvdPTk4/kLGf6w936J8dsFoD/rK5IAW5eT304nxM7iAc1cKtUTk77LDDDt8BPA22w48i7Oq639i0E7dhBFDnrhs4thj2ROMdSZJ+Zs0atUW85lgR+HH4vRI1NoAzXIzdn5fIqONLIi+pKOARcL7Xd+hbwEF2vffTNu22JfKC02nPa/P2TBL87yTycGnD+88Fu6MCYZosUQvqne8kssFrP2+jhmiYwM9K0vc1TbsrrhoG/imAdri9yoCK7WY2K/5siDSgvc7AlO3yPzORHZ6J1PVD+LmJjDSx92yGZlQP+4UTN2inWOaEmw9rNeiH9YJBuyZj9ttoK1nBmLfXD8PMaF1aYpi5aYDusQU6ruE8Z7J4I1fFmw97LS9JhKY7fJRRDyYryW7RIXBdQII/qpSXehfmECx+kVzaRXEh+x1BsejCALvFK7iUpA5NUxxDviYSWqKtLjJvIViIeH+jAJKJicFEhfdQ1MmmF6l5OnBWv85INHjDQktUeFVNBr7bpj/wGpZqaYoqxvuXJ6rkQCKRg0gmqIOG5Riarxm86cZP2XMkLtId1VAdEjkSqI7g+5bJa/HsQ9OShlzdVwXLQkGa0uCJHDfXTB7eFKY7seS3fMe0fB+m+BtepBYJ/OrVnjVNVHu1vu0NoGCmJlJbUgZTwWxFg37NdQCZiF1MJhMokGiyuoGnxVzJdGtNr1lzJT4OOdcTQeCq7qg+wnZSaPHKJAy8fssQ40n3puC0I1+Z1mEjHivATOfi2xowuqM+2i2u0UAPY4UXWn0viBoG+F4v4pVQHKycINKBkix4bDExOyV+okw9fGx3+XRzPNtHzhwhDiQ0TJbd98TeIl2MOrBALOZNIPpkHqkpiA0nXhNdE9LYtbACycKFgFSrpTgd2pxuBdHcqKIbFsbYJuhlAlMs1Di+V1sCUqKeBwKgKyMyWnskSIks2aZIF2T0RNdNG8CMTxeRRwoNw9YUgGglPebYkejr6OtAycncQGFiOg2f7ev/eTT4ldsZbgVnwv5OYtBAIpkIiOmrYIj0LDFZBshE74NNO43AEGaCIzZovAZIJHPbgSCSSGTclBfyRCURphECn+9wm4M9E4ti0GBM+eza2FociaXNxp5jYhwyRMJEpsfwNJ40/57Ip/seJg67rKxukMC+kEhW8lyRxNvuK2I+0GWgZ6hr8Jtc0wKJXLW4J/DFrFUYqFQ62hIbm6cfR9tliWzwClvsjJc89L8nqgm/gcSzBuxAI/LZzH7tAQoiLqhlqnmBrBmZEEEtU9ngXkokkSuadihIuaX1Lo1cHMcwJBgocVNMibRdoLJXDukix56oMCsGpcwCfypfTSEjZ8MkOl1+/wo8lWlMNXWjoZdy31ZgsBxyD+bFD9XORCNtFhDZNIHbYNCjoQJ7TBDpmgq6bB4R4Iub2Z4ZvjR0L1tYDgeEgqgz188Yad8Ahs5Sk6FYDgI5pPGJ29lopAVEDhQAeAaAGps9kTRxhLkJxGyeHiWSXWxPiYSqJG/u2t38PTZK5NwsDB3HoRBH+T4njqa5BpEW4DPRT7UrSqSTyBUk0sxk8bHZXkxkU8taEBwe/cyHWN3klzIiBawYjG2Z+bh5cX+1jkQuPTdGhkjG6WSwgkifz29z5Lpgw9sbsvDBCmUH+8hcU+mIRIO+TGTTLApvniWytlQ+ubSQSM8HSyN00DzbgkGfBAtzhSEbKk5uPzUvSvhhXibSc0WlqEyWyMhyiuLyFRNpu+LSdNDQWaUnN4IB48JmEGjAyQjBIB7feJlIFO64yKpiiYRmqVOQpZjIou9ujdTiqGybwsIERuEOoAaf/+BCvJ70ZSLhQy7t7+SyRCJXpECiVhBZF5YazkAXC/uPTcGGVkSvOAwxoDEKMaBtSKNArkFk4AOJLZMmZ4jMc0O712IiPR4sbZPv5N70pqc5+j7gpYxs0AkENEKWVA51e9RzWINIFKqBCcvQpIxliORMkQnZzdVJO11BJIqzyqd3xS8p0oCQdiB2e+OL9ENLBFqDrin2mqMZMfrIJ1MpwyEvmrEBsg6RHgCOS68NDn1AjrJERj4QJlRu+xP9eSK5iSn6NHpjcEja9NgE2oiqt5qob5xIru8aIi+Yncl4MnUtlY+r1BccUZkuarXWVBHTkI7rEMlFOg+saas2ajVMU6VqJUsk1/KBow5Htflipkj+C0TaUwMIvfbtbQsqHqL1PNeESYvb2/nQFZyrTU/bQNjzniKJvOM46APSyiSJzTuxTMlES6sMidkIY2WCaOp00xJnmwLjEA9mluOga01DbXskzRWyX5erOYaDPjpnmop7mxSXIdJKBW2hSHidl6km2+3GlkmTlOkW8MihcFLtnoY/Yzi8ZWvUP+z4vm51RowVV5+3mF9ea067fHs+zwxzhGMTlThJr53Pcza4d9uwYB6pnawkhMWxSiVzr0HbRRtQuq20hv3DHkzSZ63Nt2sGXvGHNdf43OYq2Gtc6xUEcXkm83KBwc+7jHCHHXbY4Qfw/+ihXt8bn4/1AAAAAElFTkSuQmCC">
              <a:extLst>
                <a:ext uri="{FF2B5EF4-FFF2-40B4-BE49-F238E27FC236}">
                  <a16:creationId xmlns:a16="http://schemas.microsoft.com/office/drawing/2014/main" id="{E860E593-1E66-4108-8EBF-CB915EBE8470}"/>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6812114" y="5888981"/>
              <a:ext cx="1543129" cy="7245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482FCAC-299F-478A-BDBE-7E56AD87597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908733" y="5888981"/>
              <a:ext cx="1533073" cy="804863"/>
            </a:xfrm>
            <a:prstGeom prst="rect">
              <a:avLst/>
            </a:prstGeom>
          </p:spPr>
        </p:pic>
      </p:grpSp>
      <p:sp>
        <p:nvSpPr>
          <p:cNvPr id="39" name="Rectangle 38">
            <a:extLst>
              <a:ext uri="{FF2B5EF4-FFF2-40B4-BE49-F238E27FC236}">
                <a16:creationId xmlns:a16="http://schemas.microsoft.com/office/drawing/2014/main" id="{4CD96561-E3E2-44ED-BE43-D3D56E4859A7}"/>
              </a:ext>
            </a:extLst>
          </p:cNvPr>
          <p:cNvSpPr/>
          <p:nvPr userDrawn="1"/>
        </p:nvSpPr>
        <p:spPr>
          <a:xfrm>
            <a:off x="3828583" y="21749"/>
            <a:ext cx="4534831" cy="646331"/>
          </a:xfrm>
          <a:prstGeom prst="rect">
            <a:avLst/>
          </a:prstGeom>
        </p:spPr>
        <p:txBody>
          <a:bodyPr wrap="square">
            <a:spAutoFit/>
          </a:bodyPr>
          <a:lstStyle/>
          <a:p>
            <a:pPr algn="ctr"/>
            <a:r>
              <a:rPr lang="en-US" sz="3600" b="1" dirty="0">
                <a:latin typeface="+mj-lt"/>
              </a:rPr>
              <a:t>Thanks to our sponsors!</a:t>
            </a:r>
            <a:endParaRPr lang="en-US" sz="3600" dirty="0">
              <a:latin typeface="+mj-lt"/>
            </a:endParaRPr>
          </a:p>
        </p:txBody>
      </p:sp>
      <p:pic>
        <p:nvPicPr>
          <p:cNvPr id="15" name="Picture 14">
            <a:extLst>
              <a:ext uri="{FF2B5EF4-FFF2-40B4-BE49-F238E27FC236}">
                <a16:creationId xmlns:a16="http://schemas.microsoft.com/office/drawing/2014/main" id="{5241F7B5-93F1-42CC-AEA5-6096060A1127}"/>
              </a:ext>
            </a:extLst>
          </p:cNvPr>
          <p:cNvPicPr>
            <a:picLocks noChangeAspect="1"/>
          </p:cNvPicPr>
          <p:nvPr userDrawn="1"/>
        </p:nvPicPr>
        <p:blipFill>
          <a:blip r:embed="rId9"/>
          <a:stretch>
            <a:fillRect/>
          </a:stretch>
        </p:blipFill>
        <p:spPr>
          <a:xfrm>
            <a:off x="4908733" y="4941435"/>
            <a:ext cx="3037093" cy="620481"/>
          </a:xfrm>
          <a:prstGeom prst="rect">
            <a:avLst/>
          </a:prstGeom>
        </p:spPr>
      </p:pic>
    </p:spTree>
    <p:extLst>
      <p:ext uri="{BB962C8B-B14F-4D97-AF65-F5344CB8AC3E}">
        <p14:creationId xmlns:p14="http://schemas.microsoft.com/office/powerpoint/2010/main" val="991123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4589563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1511331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303F-5CAD-403B-A831-B92F75D14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DD037-10F8-4EED-B163-5564AABEDA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0059-EDD0-44A8-BC9C-B12BA00E447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FB3E49BE-54F1-4879-A138-CA97532B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48AC4-44FF-4F68-8D6A-836A9A1F3824}"/>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57651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B45-C4E6-4D73-8AFE-A27B7B9DE5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EF428-888C-45FD-A967-BC2ED49EE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3E4D0E-8DE3-446A-A79E-C082BA96CD1A}"/>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7EB1F70F-EC63-4456-9DA3-915EFA153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1250B-AF48-4263-B634-38CCBB74DB73}"/>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9320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F96-E82F-4472-9865-9B722FEBF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B18EF-F4AC-4B20-932B-0CBC66FAE2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70EAF-A99B-4BBF-A62B-90A3E4A3F3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F4DA2E-CC6F-4D5A-A811-7BA2EC66B44B}"/>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F7EAF038-8C90-4775-847F-29945A090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EFADB-F730-41A8-A861-CB1DCB301566}"/>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483141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235-B571-407E-A0B0-E32037E334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6B52D8-9D3F-4572-8827-1391B2C33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3B94AE-5529-4913-B442-58D7063D5E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306B7-0594-4DB0-A4A1-E45C594DC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B7409-C0FB-4CDE-BDA5-0D9608AD79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8CF3A-63FA-4A9B-A1D4-E8E266C8C335}"/>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8" name="Footer Placeholder 7">
            <a:extLst>
              <a:ext uri="{FF2B5EF4-FFF2-40B4-BE49-F238E27FC236}">
                <a16:creationId xmlns:a16="http://schemas.microsoft.com/office/drawing/2014/main" id="{5BEAB26A-6CF4-4518-8D35-AF0B4C9F3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1354F-AD29-4400-816F-0177577B4821}"/>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808948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D0E6-BADE-44D1-8FB6-731AD4A07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C4184-B19E-4EE4-9760-BE6B6BE9CBB4}"/>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4" name="Footer Placeholder 3">
            <a:extLst>
              <a:ext uri="{FF2B5EF4-FFF2-40B4-BE49-F238E27FC236}">
                <a16:creationId xmlns:a16="http://schemas.microsoft.com/office/drawing/2014/main" id="{F2AE74C9-3CB9-490B-9FF7-4DD4AD4414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9C20F-BD9D-4D91-BEF5-DDFCE5996057}"/>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23234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688C6-5403-4712-BC6F-626720D71A7C}"/>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3" name="Footer Placeholder 2">
            <a:extLst>
              <a:ext uri="{FF2B5EF4-FFF2-40B4-BE49-F238E27FC236}">
                <a16:creationId xmlns:a16="http://schemas.microsoft.com/office/drawing/2014/main" id="{CBEBADC2-EC96-4614-8F0F-52296E72E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8037B-C63D-41CD-BE92-8BCBC2E68AC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38342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9752-7D14-4890-A637-5E05C85F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753967-AF0F-48F0-9C2C-9063D7B27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3A72C-8C3E-48AE-92CF-902A471C4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867E9-AB64-4B01-905B-A08840096DDD}"/>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50C33558-A028-454E-AE04-11FC9545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C0A92-DC37-489E-88B9-0C55922DEF52}"/>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322210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7CA-020F-4A3E-A184-4B763D671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8837E-0EB1-436F-81C4-A6735182C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05B5A-213A-4A80-8FD6-A4F9EA9C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D19450-A886-40ED-A9E3-D9D10831C320}"/>
              </a:ext>
            </a:extLst>
          </p:cNvPr>
          <p:cNvSpPr>
            <a:spLocks noGrp="1"/>
          </p:cNvSpPr>
          <p:nvPr>
            <p:ph type="dt" sz="half" idx="10"/>
          </p:nvPr>
        </p:nvSpPr>
        <p:spPr/>
        <p:txBody>
          <a:bodyPr/>
          <a:lstStyle/>
          <a:p>
            <a:fld id="{CCB1D1D1-4BD3-45E6-8FE4-A93D8D9FC51D}" type="datetimeFigureOut">
              <a:rPr lang="en-US" smtClean="0"/>
              <a:t>10/19/2019</a:t>
            </a:fld>
            <a:endParaRPr lang="en-US"/>
          </a:p>
        </p:txBody>
      </p:sp>
      <p:sp>
        <p:nvSpPr>
          <p:cNvPr id="6" name="Footer Placeholder 5">
            <a:extLst>
              <a:ext uri="{FF2B5EF4-FFF2-40B4-BE49-F238E27FC236}">
                <a16:creationId xmlns:a16="http://schemas.microsoft.com/office/drawing/2014/main" id="{39982EED-8E13-474A-92B0-1D78FD4E0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E6C10-9E4E-43CF-AA29-6A186ECF9FDB}"/>
              </a:ext>
            </a:extLst>
          </p:cNvPr>
          <p:cNvSpPr>
            <a:spLocks noGrp="1"/>
          </p:cNvSpPr>
          <p:nvPr>
            <p:ph type="sldNum" sz="quarter" idx="12"/>
          </p:nvPr>
        </p:nvSpPr>
        <p:spPr/>
        <p:txBody>
          <a:bodyPr/>
          <a:lstStyle/>
          <a:p>
            <a:fld id="{531489C6-5ECD-48DB-A03F-E375240209D8}" type="slidenum">
              <a:rPr lang="en-US" smtClean="0"/>
              <a:t>‹#›</a:t>
            </a:fld>
            <a:endParaRPr lang="en-US"/>
          </a:p>
        </p:txBody>
      </p:sp>
    </p:spTree>
    <p:extLst>
      <p:ext uri="{BB962C8B-B14F-4D97-AF65-F5344CB8AC3E}">
        <p14:creationId xmlns:p14="http://schemas.microsoft.com/office/powerpoint/2010/main" val="117799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8E6BD-B889-44BB-8176-4C3B51046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C8B00-2D34-4D03-941D-9331D5DA7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B7228-8E13-4920-89F6-1265033F7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D1D1-4BD3-45E6-8FE4-A93D8D9FC51D}" type="datetimeFigureOut">
              <a:rPr lang="en-US" smtClean="0"/>
              <a:t>10/19/2019</a:t>
            </a:fld>
            <a:endParaRPr lang="en-US"/>
          </a:p>
        </p:txBody>
      </p:sp>
      <p:sp>
        <p:nvSpPr>
          <p:cNvPr id="5" name="Footer Placeholder 4">
            <a:extLst>
              <a:ext uri="{FF2B5EF4-FFF2-40B4-BE49-F238E27FC236}">
                <a16:creationId xmlns:a16="http://schemas.microsoft.com/office/drawing/2014/main" id="{E7B9CD08-07DE-401A-8F16-B1D74B2AE0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C922BC-78EC-423A-B1E1-EB8DEB034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489C6-5ECD-48DB-A03F-E375240209D8}" type="slidenum">
              <a:rPr lang="en-US" smtClean="0"/>
              <a:t>‹#›</a:t>
            </a:fld>
            <a:endParaRPr lang="en-US"/>
          </a:p>
        </p:txBody>
      </p:sp>
    </p:spTree>
    <p:extLst>
      <p:ext uri="{BB962C8B-B14F-4D97-AF65-F5344CB8AC3E}">
        <p14:creationId xmlns:p14="http://schemas.microsoft.com/office/powerpoint/2010/main" val="360608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hyperlink" Target="https://msdnshared.blob.core.windows.net/media/MSDNBlogsFS/prod.evol.blogs.msdn.com/CommunityServer.Components.PostAttachments/00/01/91/05/67/Monad%20Manifesto%20-%20Public.do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harbar.net/archive/2016/03/21/The-Playbook-Imperative-and-Changing-the-Distributed-Cache-Service-Identity.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PowerShell/SharePointDsc"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hannel9.msdn.com/blogs/OfficeDevPnP/Introduction-to-PnP-PowerShell-Cmdlets" TargetMode="External"/><Relationship Id="rId2" Type="http://schemas.openxmlformats.org/officeDocument/2006/relationships/hyperlink" Target="https://github.com/SharePoint/PnP-PowerShel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green, outdoor, vegetable&#10;&#10;Description automatically generated">
            <a:extLst>
              <a:ext uri="{FF2B5EF4-FFF2-40B4-BE49-F238E27FC236}">
                <a16:creationId xmlns:a16="http://schemas.microsoft.com/office/drawing/2014/main" id="{81E00BF9-C585-43C3-9AE5-FD970EEA75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062"/>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D57431-B9C6-41F6-B667-3C3A043B5EE7}"/>
              </a:ext>
            </a:extLst>
          </p:cNvPr>
          <p:cNvSpPr>
            <a:spLocks noGrp="1"/>
          </p:cNvSpPr>
          <p:nvPr>
            <p:ph type="ctrTitle"/>
          </p:nvPr>
        </p:nvSpPr>
        <p:spPr>
          <a:xfrm>
            <a:off x="640079" y="4025589"/>
            <a:ext cx="4610932" cy="1415839"/>
          </a:xfrm>
        </p:spPr>
        <p:txBody>
          <a:bodyPr>
            <a:normAutofit/>
          </a:bodyPr>
          <a:lstStyle/>
          <a:p>
            <a:pPr algn="l"/>
            <a:r>
              <a:rPr lang="en-US" sz="2800" dirty="0"/>
              <a:t>State of the SharePoint PowerShell nation 2019</a:t>
            </a:r>
          </a:p>
        </p:txBody>
      </p:sp>
      <p:sp>
        <p:nvSpPr>
          <p:cNvPr id="5" name="Subtitle 4">
            <a:extLst>
              <a:ext uri="{FF2B5EF4-FFF2-40B4-BE49-F238E27FC236}">
                <a16:creationId xmlns:a16="http://schemas.microsoft.com/office/drawing/2014/main" id="{FE286497-9A18-45C7-B93D-5144B73AF84F}"/>
              </a:ext>
            </a:extLst>
          </p:cNvPr>
          <p:cNvSpPr>
            <a:spLocks noGrp="1"/>
          </p:cNvSpPr>
          <p:nvPr>
            <p:ph type="subTitle" idx="1"/>
          </p:nvPr>
        </p:nvSpPr>
        <p:spPr>
          <a:xfrm>
            <a:off x="640078" y="5441429"/>
            <a:ext cx="4610933" cy="379507"/>
          </a:xfrm>
        </p:spPr>
        <p:txBody>
          <a:bodyPr>
            <a:normAutofit/>
          </a:bodyPr>
          <a:lstStyle/>
          <a:p>
            <a:pPr algn="l"/>
            <a:r>
              <a:rPr lang="en-US" sz="1400" dirty="0"/>
              <a:t>Spencer Harbar | @</a:t>
            </a:r>
            <a:r>
              <a:rPr lang="en-US" sz="1400" dirty="0" err="1"/>
              <a:t>harbars</a:t>
            </a:r>
            <a:endParaRPr lang="en-US" sz="1400" dirty="0"/>
          </a:p>
        </p:txBody>
      </p:sp>
      <p:sp>
        <p:nvSpPr>
          <p:cNvPr id="13" name="TextBox 12">
            <a:extLst>
              <a:ext uri="{FF2B5EF4-FFF2-40B4-BE49-F238E27FC236}">
                <a16:creationId xmlns:a16="http://schemas.microsoft.com/office/drawing/2014/main" id="{2D0D0CCD-C7D5-46E0-BE6C-897863DE5180}"/>
              </a:ext>
            </a:extLst>
          </p:cNvPr>
          <p:cNvSpPr txBox="1"/>
          <p:nvPr/>
        </p:nvSpPr>
        <p:spPr>
          <a:xfrm>
            <a:off x="8273170" y="5976538"/>
            <a:ext cx="3439944" cy="369332"/>
          </a:xfrm>
          <a:prstGeom prst="rect">
            <a:avLst/>
          </a:prstGeom>
          <a:noFill/>
        </p:spPr>
        <p:txBody>
          <a:bodyPr wrap="square" rtlCol="0">
            <a:spAutoFit/>
          </a:bodyPr>
          <a:lstStyle/>
          <a:p>
            <a:r>
              <a:rPr lang="en-US" dirty="0"/>
              <a:t>SharePoint Saturday Belgium 2019</a:t>
            </a:r>
          </a:p>
        </p:txBody>
      </p:sp>
      <p:sp>
        <p:nvSpPr>
          <p:cNvPr id="3" name="Rectangle 2">
            <a:extLst>
              <a:ext uri="{FF2B5EF4-FFF2-40B4-BE49-F238E27FC236}">
                <a16:creationId xmlns:a16="http://schemas.microsoft.com/office/drawing/2014/main" id="{CB7026D2-2D51-4162-B8CF-B65991330AC4}"/>
              </a:ext>
            </a:extLst>
          </p:cNvPr>
          <p:cNvSpPr/>
          <p:nvPr/>
        </p:nvSpPr>
        <p:spPr>
          <a:xfrm>
            <a:off x="10300297" y="321841"/>
            <a:ext cx="1271502" cy="523220"/>
          </a:xfrm>
          <a:prstGeom prst="rect">
            <a:avLst/>
          </a:prstGeom>
        </p:spPr>
        <p:txBody>
          <a:bodyPr wrap="none">
            <a:spAutoFit/>
          </a:bodyPr>
          <a:lstStyle/>
          <a:p>
            <a:r>
              <a:rPr lang="en-US" sz="2800" b="1" dirty="0"/>
              <a:t>#SPSBE</a:t>
            </a:r>
          </a:p>
        </p:txBody>
      </p:sp>
      <p:pic>
        <p:nvPicPr>
          <p:cNvPr id="9" name="Graphic 8">
            <a:extLst>
              <a:ext uri="{FF2B5EF4-FFF2-40B4-BE49-F238E27FC236}">
                <a16:creationId xmlns:a16="http://schemas.microsoft.com/office/drawing/2014/main" id="{4D954D5F-F523-4136-9DDD-91F82F484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42007053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DB0D-F21F-4BD3-A01B-DB8C687071CC}"/>
              </a:ext>
            </a:extLst>
          </p:cNvPr>
          <p:cNvSpPr>
            <a:spLocks noGrp="1"/>
          </p:cNvSpPr>
          <p:nvPr>
            <p:ph type="title"/>
          </p:nvPr>
        </p:nvSpPr>
        <p:spPr/>
        <p:txBody>
          <a:bodyPr/>
          <a:lstStyle/>
          <a:p>
            <a:r>
              <a:rPr lang="en-GB" dirty="0" err="1"/>
              <a:t>Adhoc</a:t>
            </a:r>
            <a:r>
              <a:rPr lang="en-GB" dirty="0"/>
              <a:t> Scripting</a:t>
            </a:r>
          </a:p>
        </p:txBody>
      </p:sp>
      <p:sp>
        <p:nvSpPr>
          <p:cNvPr id="3" name="Content Placeholder 2">
            <a:extLst>
              <a:ext uri="{FF2B5EF4-FFF2-40B4-BE49-F238E27FC236}">
                <a16:creationId xmlns:a16="http://schemas.microsoft.com/office/drawing/2014/main" id="{E2DEDD49-5B65-41CD-940F-08D5615D5D96}"/>
              </a:ext>
            </a:extLst>
          </p:cNvPr>
          <p:cNvSpPr>
            <a:spLocks noGrp="1"/>
          </p:cNvSpPr>
          <p:nvPr>
            <p:ph idx="1"/>
          </p:nvPr>
        </p:nvSpPr>
        <p:spPr/>
        <p:txBody>
          <a:bodyPr>
            <a:noAutofit/>
          </a:bodyPr>
          <a:lstStyle/>
          <a:p>
            <a:r>
              <a:rPr lang="en-GB" sz="2400" dirty="0"/>
              <a:t>Automation versus Productivity</a:t>
            </a:r>
            <a:br>
              <a:rPr lang="en-GB" sz="2400" dirty="0"/>
            </a:br>
            <a:endParaRPr lang="en-GB" sz="2400" dirty="0"/>
          </a:p>
          <a:p>
            <a:r>
              <a:rPr lang="en-GB" sz="2400" dirty="0"/>
              <a:t>Absolutely imperative to understand what a script does!</a:t>
            </a:r>
          </a:p>
          <a:p>
            <a:pPr lvl="1"/>
            <a:r>
              <a:rPr lang="en-GB" sz="2000" dirty="0"/>
              <a:t>And how it does it</a:t>
            </a:r>
            <a:br>
              <a:rPr lang="en-GB" sz="2000" dirty="0"/>
            </a:br>
            <a:endParaRPr lang="en-GB" sz="2000" dirty="0"/>
          </a:p>
          <a:p>
            <a:r>
              <a:rPr lang="en-GB" sz="2400" dirty="0"/>
              <a:t>The devil is always in the detail!</a:t>
            </a:r>
            <a:br>
              <a:rPr lang="en-GB" sz="2400" dirty="0"/>
            </a:br>
            <a:endParaRPr lang="en-GB" sz="2400" dirty="0"/>
          </a:p>
          <a:p>
            <a:r>
              <a:rPr lang="en-NZ" sz="2400" dirty="0"/>
              <a:t>Not everything can be done with a cmdlet</a:t>
            </a:r>
            <a:br>
              <a:rPr lang="en-NZ" sz="2400" dirty="0"/>
            </a:br>
            <a:endParaRPr lang="en-NZ" sz="2400" dirty="0"/>
          </a:p>
          <a:p>
            <a:r>
              <a:rPr lang="en-NZ" sz="2400" dirty="0"/>
              <a:t>Bugs and issues with SharePoint cmdlets and/or management APIs</a:t>
            </a:r>
            <a:br>
              <a:rPr lang="en-NZ" sz="2400" dirty="0"/>
            </a:br>
            <a:endParaRPr lang="en-NZ" sz="2400" dirty="0"/>
          </a:p>
          <a:p>
            <a:r>
              <a:rPr lang="en-GB" sz="2400" dirty="0"/>
              <a:t>SPO/Office 365 “pattern” – </a:t>
            </a:r>
            <a:r>
              <a:rPr lang="en-GB" sz="1600" dirty="0"/>
              <a:t>set credentials, connect, perform action, commit</a:t>
            </a:r>
            <a:endParaRPr lang="en-GB" sz="3600" dirty="0"/>
          </a:p>
          <a:p>
            <a:endParaRPr lang="en-GB" sz="2400" dirty="0"/>
          </a:p>
        </p:txBody>
      </p:sp>
    </p:spTree>
    <p:extLst>
      <p:ext uri="{BB962C8B-B14F-4D97-AF65-F5344CB8AC3E}">
        <p14:creationId xmlns:p14="http://schemas.microsoft.com/office/powerpoint/2010/main" val="397701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B506-8A06-427C-B1F8-57882AE329B4}"/>
              </a:ext>
            </a:extLst>
          </p:cNvPr>
          <p:cNvSpPr>
            <a:spLocks noGrp="1"/>
          </p:cNvSpPr>
          <p:nvPr>
            <p:ph type="title"/>
          </p:nvPr>
        </p:nvSpPr>
        <p:spPr/>
        <p:txBody>
          <a:bodyPr/>
          <a:lstStyle/>
          <a:p>
            <a:r>
              <a:rPr lang="en-GB" dirty="0"/>
              <a:t>Focus on Initial Deployment</a:t>
            </a:r>
          </a:p>
        </p:txBody>
      </p:sp>
      <p:sp>
        <p:nvSpPr>
          <p:cNvPr id="3" name="Content Placeholder 2">
            <a:extLst>
              <a:ext uri="{FF2B5EF4-FFF2-40B4-BE49-F238E27FC236}">
                <a16:creationId xmlns:a16="http://schemas.microsoft.com/office/drawing/2014/main" id="{2BA075BA-9D51-46A6-95C3-D6DF0038E19A}"/>
              </a:ext>
            </a:extLst>
          </p:cNvPr>
          <p:cNvSpPr>
            <a:spLocks noGrp="1"/>
          </p:cNvSpPr>
          <p:nvPr>
            <p:ph idx="1"/>
          </p:nvPr>
        </p:nvSpPr>
        <p:spPr/>
        <p:txBody>
          <a:bodyPr>
            <a:normAutofit fontScale="92500"/>
          </a:bodyPr>
          <a:lstStyle/>
          <a:p>
            <a:r>
              <a:rPr lang="en-GB" sz="3600" dirty="0"/>
              <a:t>Installing and configuring farm(s) is simply the beginning</a:t>
            </a:r>
            <a:br>
              <a:rPr lang="en-GB" sz="3600" dirty="0"/>
            </a:br>
            <a:endParaRPr lang="en-GB" sz="3600" dirty="0"/>
          </a:p>
          <a:p>
            <a:r>
              <a:rPr lang="en-GB" sz="3600" dirty="0"/>
              <a:t>Operational Service Management over the deployment lifecycle is way more important than building out a farm</a:t>
            </a:r>
          </a:p>
          <a:p>
            <a:endParaRPr lang="en-GB" sz="3600" dirty="0"/>
          </a:p>
          <a:p>
            <a:r>
              <a:rPr lang="en-GB" sz="3600" dirty="0"/>
              <a:t>Does operations have familiarity with key components?</a:t>
            </a:r>
          </a:p>
          <a:p>
            <a:pPr lvl="1"/>
            <a:r>
              <a:rPr lang="en-GB" dirty="0"/>
              <a:t>Or are they merely executing scripts provided to them?</a:t>
            </a:r>
          </a:p>
          <a:p>
            <a:pPr lvl="1"/>
            <a:r>
              <a:rPr lang="en-GB" dirty="0"/>
              <a:t>Do they even know how to launch the PowerShell Shell? </a:t>
            </a:r>
            <a:r>
              <a:rPr lang="en-GB" dirty="0">
                <a:sym typeface="Wingdings" panose="05000000000000000000" pitchFamily="2" charset="2"/>
              </a:rPr>
              <a:t></a:t>
            </a:r>
            <a:endParaRPr lang="en-GB" dirty="0"/>
          </a:p>
          <a:p>
            <a:endParaRPr lang="en-GB" sz="3600" dirty="0"/>
          </a:p>
        </p:txBody>
      </p:sp>
    </p:spTree>
    <p:extLst>
      <p:ext uri="{BB962C8B-B14F-4D97-AF65-F5344CB8AC3E}">
        <p14:creationId xmlns:p14="http://schemas.microsoft.com/office/powerpoint/2010/main" val="2172521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7200" dirty="0">
                <a:solidFill>
                  <a:schemeClr val="bg1"/>
                </a:solidFill>
                <a:effectLst>
                  <a:outerShdw blurRad="38100" dist="38100" dir="2700000" algn="tl">
                    <a:srgbClr val="000000">
                      <a:alpha val="43137"/>
                    </a:srgbClr>
                  </a:outerShdw>
                </a:effectLst>
              </a:rPr>
              <a:t>Core PowerShell Principles</a:t>
            </a:r>
            <a:br>
              <a:rPr lang="en-GB" sz="7200" dirty="0">
                <a:solidFill>
                  <a:schemeClr val="bg1"/>
                </a:solidFill>
                <a:effectLst>
                  <a:outerShdw blurRad="38100" dist="38100" dir="2700000" algn="tl">
                    <a:srgbClr val="000000">
                      <a:alpha val="43137"/>
                    </a:srgbClr>
                  </a:outerShdw>
                </a:effectLst>
              </a:rPr>
            </a:br>
            <a:r>
              <a:rPr lang="en-GB" sz="2800" spc="0" dirty="0">
                <a:solidFill>
                  <a:schemeClr val="bg1"/>
                </a:solidFill>
                <a:effectLst>
                  <a:outerShdw blurRad="38100" dist="38100" dir="2700000" algn="tl">
                    <a:srgbClr val="000000">
                      <a:alpha val="43137"/>
                    </a:srgbClr>
                  </a:outerShdw>
                </a:effectLst>
              </a:rPr>
              <a:t>Let’s go ALL the way back for a moment</a:t>
            </a:r>
            <a:endParaRPr lang="en-US" sz="7200" spc="0" dirty="0">
              <a:solidFill>
                <a:schemeClr val="bg1"/>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DFCD4AF6-0650-43D1-A1A9-C85F1E19D92D}"/>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3A093AAB-256F-4416-96C8-719C67CA2261}"/>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BE519E15-006B-4183-A6E8-C2ED3BEF8B0F}"/>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B7B1EA60-8C22-4506-9CAA-D43D9078BE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69477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14975-454C-42A5-A355-412B6D64C1E7}"/>
              </a:ext>
            </a:extLst>
          </p:cNvPr>
          <p:cNvSpPr>
            <a:spLocks noGrp="1"/>
          </p:cNvSpPr>
          <p:nvPr>
            <p:ph type="title"/>
          </p:nvPr>
        </p:nvSpPr>
        <p:spPr/>
        <p:txBody>
          <a:bodyPr/>
          <a:lstStyle/>
          <a:p>
            <a:r>
              <a:rPr lang="en-GB" dirty="0"/>
              <a:t>PowerShell Principles</a:t>
            </a:r>
          </a:p>
        </p:txBody>
      </p:sp>
      <p:sp>
        <p:nvSpPr>
          <p:cNvPr id="5" name="Content Placeholder 4">
            <a:extLst>
              <a:ext uri="{FF2B5EF4-FFF2-40B4-BE49-F238E27FC236}">
                <a16:creationId xmlns:a16="http://schemas.microsoft.com/office/drawing/2014/main" id="{AA6E7D0C-A252-42AB-AAB4-4C3E174FFCD6}"/>
              </a:ext>
            </a:extLst>
          </p:cNvPr>
          <p:cNvSpPr>
            <a:spLocks noGrp="1"/>
          </p:cNvSpPr>
          <p:nvPr>
            <p:ph idx="1"/>
          </p:nvPr>
        </p:nvSpPr>
        <p:spPr/>
        <p:txBody>
          <a:bodyPr>
            <a:normAutofit/>
          </a:bodyPr>
          <a:lstStyle/>
          <a:p>
            <a:r>
              <a:rPr lang="en-GB" sz="3200" dirty="0"/>
              <a:t>One could figure out all scenarios and implement solutions for them</a:t>
            </a:r>
          </a:p>
          <a:p>
            <a:pPr lvl="1"/>
            <a:r>
              <a:rPr lang="en-GB" sz="1800" dirty="0"/>
              <a:t>However, scenarios change!</a:t>
            </a:r>
          </a:p>
          <a:p>
            <a:pPr lvl="1"/>
            <a:r>
              <a:rPr lang="en-GB" sz="1800" dirty="0"/>
              <a:t>The world, especially the SharePoint world can be a messy place</a:t>
            </a:r>
            <a:br>
              <a:rPr lang="en-GB" sz="1400" dirty="0"/>
            </a:br>
            <a:endParaRPr lang="en-GB" sz="1400" dirty="0"/>
          </a:p>
          <a:p>
            <a:r>
              <a:rPr lang="en-GB" sz="3200" dirty="0"/>
              <a:t>Think… Type… Get</a:t>
            </a:r>
          </a:p>
          <a:p>
            <a:pPr lvl="1"/>
            <a:r>
              <a:rPr lang="en-GB" sz="2000" dirty="0"/>
              <a:t>What each customer thinks/wants is different</a:t>
            </a:r>
          </a:p>
          <a:p>
            <a:endParaRPr lang="sv-SE" sz="3200" dirty="0">
              <a:effectLst>
                <a:outerShdw blurRad="38100" dist="38100" dir="2700000" algn="tl">
                  <a:srgbClr val="000000">
                    <a:alpha val="43137"/>
                  </a:srgbClr>
                </a:outerShdw>
              </a:effectLst>
            </a:endParaRPr>
          </a:p>
          <a:p>
            <a:pPr fontAlgn="base"/>
            <a:r>
              <a:rPr lang="en-GB" sz="3200" b="1" dirty="0"/>
              <a:t>Monad Manifesto – the Origin of Windows PowerShell</a:t>
            </a:r>
            <a:br>
              <a:rPr lang="en-GB" sz="3200" b="1" dirty="0"/>
            </a:br>
            <a:r>
              <a:rPr lang="en-GB" sz="1200" dirty="0">
                <a:hlinkClick r:id="rId2"/>
              </a:rPr>
              <a:t>https://msdnshared.blob.core.windows.net/media/MSDNBlogsFS/prod.evol.blogs.msdn.com/CommunityServer.Components.PostAttachments/00/01/91/05/67/Monad%20Manifesto%20-%20Public.doc</a:t>
            </a:r>
            <a:r>
              <a:rPr lang="en-GB" sz="1200" dirty="0"/>
              <a:t> </a:t>
            </a:r>
          </a:p>
          <a:p>
            <a:endParaRPr lang="en-GB" sz="3200" dirty="0"/>
          </a:p>
        </p:txBody>
      </p:sp>
    </p:spTree>
    <p:extLst>
      <p:ext uri="{BB962C8B-B14F-4D97-AF65-F5344CB8AC3E}">
        <p14:creationId xmlns:p14="http://schemas.microsoft.com/office/powerpoint/2010/main" val="11797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9D0B-04D9-40E1-8838-AAC1E8FA2AC0}"/>
              </a:ext>
            </a:extLst>
          </p:cNvPr>
          <p:cNvSpPr>
            <a:spLocks noGrp="1"/>
          </p:cNvSpPr>
          <p:nvPr>
            <p:ph type="title"/>
          </p:nvPr>
        </p:nvSpPr>
        <p:spPr/>
        <p:txBody>
          <a:bodyPr/>
          <a:lstStyle/>
          <a:p>
            <a:r>
              <a:rPr lang="en-GB" dirty="0"/>
              <a:t>Compositional Management</a:t>
            </a:r>
          </a:p>
        </p:txBody>
      </p:sp>
      <p:sp>
        <p:nvSpPr>
          <p:cNvPr id="3" name="Content Placeholder 2">
            <a:extLst>
              <a:ext uri="{FF2B5EF4-FFF2-40B4-BE49-F238E27FC236}">
                <a16:creationId xmlns:a16="http://schemas.microsoft.com/office/drawing/2014/main" id="{D2D67959-30D4-4DD4-9BC9-DADD8FDF4647}"/>
              </a:ext>
            </a:extLst>
          </p:cNvPr>
          <p:cNvSpPr>
            <a:spLocks noGrp="1"/>
          </p:cNvSpPr>
          <p:nvPr>
            <p:ph idx="1"/>
          </p:nvPr>
        </p:nvSpPr>
        <p:spPr/>
        <p:txBody>
          <a:bodyPr>
            <a:normAutofit/>
          </a:bodyPr>
          <a:lstStyle/>
          <a:p>
            <a:r>
              <a:rPr lang="en-GB" dirty="0"/>
              <a:t>For example, Add a User</a:t>
            </a:r>
          </a:p>
          <a:p>
            <a:pPr lvl="1"/>
            <a:r>
              <a:rPr lang="en-GB" dirty="0"/>
              <a:t>Many, many variables</a:t>
            </a:r>
          </a:p>
          <a:p>
            <a:pPr lvl="1"/>
            <a:r>
              <a:rPr lang="en-GB" dirty="0"/>
              <a:t>Each customer’s process will be different</a:t>
            </a:r>
          </a:p>
          <a:p>
            <a:pPr lvl="1"/>
            <a:endParaRPr lang="en-GB" dirty="0"/>
          </a:p>
          <a:p>
            <a:r>
              <a:rPr lang="en-GB" dirty="0"/>
              <a:t>“The whole is greater than the sum of its parts”</a:t>
            </a:r>
          </a:p>
          <a:p>
            <a:pPr lvl="1"/>
            <a:r>
              <a:rPr lang="en-GB" dirty="0"/>
              <a:t>Aristotle</a:t>
            </a:r>
          </a:p>
          <a:p>
            <a:pPr lvl="1"/>
            <a:endParaRPr lang="en-GB" dirty="0"/>
          </a:p>
          <a:p>
            <a:r>
              <a:rPr lang="en-GB" dirty="0"/>
              <a:t>It’s not about understanding a bunch of cmdlets</a:t>
            </a:r>
          </a:p>
          <a:p>
            <a:pPr lvl="1"/>
            <a:r>
              <a:rPr lang="en-GB" dirty="0"/>
              <a:t>But how to use them together to deliver automation solutions</a:t>
            </a:r>
          </a:p>
        </p:txBody>
      </p:sp>
    </p:spTree>
    <p:extLst>
      <p:ext uri="{BB962C8B-B14F-4D97-AF65-F5344CB8AC3E}">
        <p14:creationId xmlns:p14="http://schemas.microsoft.com/office/powerpoint/2010/main" val="167011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E6D3-35FE-4C8A-A859-A46B5444DAA1}"/>
              </a:ext>
            </a:extLst>
          </p:cNvPr>
          <p:cNvSpPr>
            <a:spLocks noGrp="1"/>
          </p:cNvSpPr>
          <p:nvPr>
            <p:ph type="title"/>
          </p:nvPr>
        </p:nvSpPr>
        <p:spPr/>
        <p:txBody>
          <a:bodyPr/>
          <a:lstStyle/>
          <a:p>
            <a:r>
              <a:rPr lang="en-GB" dirty="0"/>
              <a:t>Stateless, Idempotent Management</a:t>
            </a:r>
          </a:p>
        </p:txBody>
      </p:sp>
      <p:sp>
        <p:nvSpPr>
          <p:cNvPr id="3" name="Content Placeholder 2">
            <a:extLst>
              <a:ext uri="{FF2B5EF4-FFF2-40B4-BE49-F238E27FC236}">
                <a16:creationId xmlns:a16="http://schemas.microsoft.com/office/drawing/2014/main" id="{DA3A1985-24AB-4AA0-9B1A-812035FBF206}"/>
              </a:ext>
            </a:extLst>
          </p:cNvPr>
          <p:cNvSpPr>
            <a:spLocks noGrp="1"/>
          </p:cNvSpPr>
          <p:nvPr>
            <p:ph idx="1"/>
          </p:nvPr>
        </p:nvSpPr>
        <p:spPr/>
        <p:txBody>
          <a:bodyPr>
            <a:normAutofit lnSpcReduction="10000"/>
          </a:bodyPr>
          <a:lstStyle/>
          <a:p>
            <a:r>
              <a:rPr lang="en-GB" sz="3200" dirty="0"/>
              <a:t>In order to manage billions of devices, machines, and applications…</a:t>
            </a:r>
          </a:p>
          <a:p>
            <a:endParaRPr lang="en-GB" sz="3200" dirty="0"/>
          </a:p>
          <a:p>
            <a:r>
              <a:rPr lang="en-GB" sz="3200" dirty="0"/>
              <a:t>Management APIs should be:</a:t>
            </a:r>
          </a:p>
          <a:p>
            <a:r>
              <a:rPr lang="en-GB" sz="3200" dirty="0"/>
              <a:t>	Discrete</a:t>
            </a:r>
          </a:p>
          <a:p>
            <a:r>
              <a:rPr lang="en-GB" sz="3200" dirty="0"/>
              <a:t>	Stateless</a:t>
            </a:r>
          </a:p>
          <a:p>
            <a:r>
              <a:rPr lang="en-GB" sz="3200" dirty="0"/>
              <a:t>	Idempotent</a:t>
            </a:r>
          </a:p>
          <a:p>
            <a:r>
              <a:rPr lang="en-GB" sz="3200" dirty="0"/>
              <a:t>	Handle all outcomes</a:t>
            </a:r>
          </a:p>
          <a:p>
            <a:pPr marL="0" indent="0">
              <a:buNone/>
            </a:pPr>
            <a:endParaRPr lang="en-GB" sz="3200" dirty="0"/>
          </a:p>
        </p:txBody>
      </p:sp>
    </p:spTree>
    <p:extLst>
      <p:ext uri="{BB962C8B-B14F-4D97-AF65-F5344CB8AC3E}">
        <p14:creationId xmlns:p14="http://schemas.microsoft.com/office/powerpoint/2010/main" val="368787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B902-F5C2-45BE-86DF-F44DC485647F}"/>
              </a:ext>
            </a:extLst>
          </p:cNvPr>
          <p:cNvSpPr>
            <a:spLocks noGrp="1"/>
          </p:cNvSpPr>
          <p:nvPr>
            <p:ph type="title"/>
          </p:nvPr>
        </p:nvSpPr>
        <p:spPr/>
        <p:txBody>
          <a:bodyPr/>
          <a:lstStyle/>
          <a:p>
            <a:r>
              <a:rPr lang="en-GB" dirty="0"/>
              <a:t>It’s all about a “Toolbox”</a:t>
            </a:r>
          </a:p>
        </p:txBody>
      </p:sp>
      <p:sp>
        <p:nvSpPr>
          <p:cNvPr id="3" name="Content Placeholder 2">
            <a:extLst>
              <a:ext uri="{FF2B5EF4-FFF2-40B4-BE49-F238E27FC236}">
                <a16:creationId xmlns:a16="http://schemas.microsoft.com/office/drawing/2014/main" id="{70536694-D902-419D-99F9-88AB6BCA52A7}"/>
              </a:ext>
            </a:extLst>
          </p:cNvPr>
          <p:cNvSpPr>
            <a:spLocks noGrp="1"/>
          </p:cNvSpPr>
          <p:nvPr>
            <p:ph idx="1"/>
          </p:nvPr>
        </p:nvSpPr>
        <p:spPr/>
        <p:txBody>
          <a:bodyPr>
            <a:normAutofit fontScale="92500" lnSpcReduction="20000"/>
          </a:bodyPr>
          <a:lstStyle/>
          <a:p>
            <a:r>
              <a:rPr lang="en-GB" dirty="0"/>
              <a:t>Allows for fast and easy creation of solutions for operational scenarios</a:t>
            </a:r>
          </a:p>
          <a:p>
            <a:r>
              <a:rPr lang="en-GB" dirty="0"/>
              <a:t>Different tools for different jobs</a:t>
            </a:r>
          </a:p>
          <a:p>
            <a:r>
              <a:rPr lang="en-GB" dirty="0"/>
              <a:t>Modular, reusable</a:t>
            </a:r>
          </a:p>
          <a:p>
            <a:endParaRPr lang="en-GB" dirty="0"/>
          </a:p>
          <a:p>
            <a:r>
              <a:rPr lang="en-GB" b="1" dirty="0"/>
              <a:t>Become a tool maker rather than a “tool” </a:t>
            </a:r>
            <a:r>
              <a:rPr lang="en-GB" b="1" dirty="0">
                <a:sym typeface="Wingdings" panose="05000000000000000000" pitchFamily="2" charset="2"/>
              </a:rPr>
              <a:t></a:t>
            </a:r>
          </a:p>
          <a:p>
            <a:pPr lvl="1"/>
            <a:r>
              <a:rPr lang="en-GB" dirty="0">
                <a:sym typeface="Wingdings" panose="05000000000000000000" pitchFamily="2" charset="2"/>
              </a:rPr>
              <a:t>Don’t be a</a:t>
            </a:r>
            <a:r>
              <a:rPr lang="en-GB" dirty="0"/>
              <a:t>n </a:t>
            </a:r>
            <a:r>
              <a:rPr lang="en-GB" dirty="0" err="1"/>
              <a:t>adhoc</a:t>
            </a:r>
            <a:r>
              <a:rPr lang="en-GB" dirty="0"/>
              <a:t> scripter solving immediate problems</a:t>
            </a:r>
          </a:p>
          <a:p>
            <a:pPr lvl="1"/>
            <a:endParaRPr lang="en-GB" dirty="0"/>
          </a:p>
          <a:p>
            <a:r>
              <a:rPr lang="en-GB" dirty="0"/>
              <a:t>The time invested will pay off over the medium term</a:t>
            </a:r>
          </a:p>
          <a:p>
            <a:pPr lvl="1"/>
            <a:r>
              <a:rPr lang="en-GB" dirty="0"/>
              <a:t>Allowing you to make better use of your time and skills</a:t>
            </a:r>
          </a:p>
          <a:p>
            <a:pPr lvl="1"/>
            <a:r>
              <a:rPr lang="en-GB" dirty="0"/>
              <a:t>Allows you to learn much more</a:t>
            </a:r>
          </a:p>
          <a:p>
            <a:pPr lvl="1"/>
            <a:r>
              <a:rPr lang="en-GB" dirty="0"/>
              <a:t>Can be used across other products</a:t>
            </a:r>
          </a:p>
          <a:p>
            <a:pPr lvl="1"/>
            <a:r>
              <a:rPr lang="en-GB" dirty="0"/>
              <a:t>Any skills investment targeting On Premises will be valuable elsewhere</a:t>
            </a:r>
          </a:p>
          <a:p>
            <a:endParaRPr lang="en-GB" dirty="0"/>
          </a:p>
        </p:txBody>
      </p:sp>
    </p:spTree>
    <p:extLst>
      <p:ext uri="{BB962C8B-B14F-4D97-AF65-F5344CB8AC3E}">
        <p14:creationId xmlns:p14="http://schemas.microsoft.com/office/powerpoint/2010/main" val="104744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GB" sz="7200" dirty="0">
                <a:solidFill>
                  <a:schemeClr val="bg1"/>
                </a:solidFill>
                <a:effectLst>
                  <a:outerShdw blurRad="38100" dist="38100" dir="2700000" algn="tl">
                    <a:srgbClr val="000000">
                      <a:alpha val="43137"/>
                    </a:srgbClr>
                  </a:outerShdw>
                </a:effectLst>
              </a:rPr>
              <a:t>SharePoint</a:t>
            </a:r>
            <a:br>
              <a:rPr lang="en-GB" sz="7200" dirty="0">
                <a:solidFill>
                  <a:schemeClr val="bg1"/>
                </a:solidFill>
                <a:effectLst>
                  <a:outerShdw blurRad="38100" dist="38100" dir="2700000" algn="tl">
                    <a:srgbClr val="000000">
                      <a:alpha val="43137"/>
                    </a:srgbClr>
                  </a:outerShdw>
                </a:effectLst>
              </a:rPr>
            </a:br>
            <a:r>
              <a:rPr lang="en-GB" sz="2800" spc="0" dirty="0">
                <a:solidFill>
                  <a:schemeClr val="bg1"/>
                </a:solidFill>
                <a:effectLst>
                  <a:outerShdw blurRad="38100" dist="38100" dir="2700000" algn="tl">
                    <a:srgbClr val="000000">
                      <a:alpha val="43137"/>
                    </a:srgbClr>
                  </a:outerShdw>
                </a:effectLst>
              </a:rPr>
              <a:t>Oh vey – here we go…</a:t>
            </a:r>
            <a:endParaRPr lang="en-US" sz="7200" spc="0" dirty="0">
              <a:solidFill>
                <a:schemeClr val="bg1"/>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0415AEF4-FD1F-42AF-849B-CC33811349CD}"/>
              </a:ext>
            </a:extLst>
          </p:cNvPr>
          <p:cNvSpPr>
            <a:spLocks noGrp="1"/>
          </p:cNvSpPr>
          <p:nvPr>
            <p:ph type="body" idx="1"/>
          </p:nvPr>
        </p:nvSpPr>
        <p:spPr/>
        <p:txBody>
          <a:bodyPr/>
          <a:lstStyle/>
          <a:p>
            <a:endParaRPr lang="en-GB" dirty="0"/>
          </a:p>
        </p:txBody>
      </p:sp>
      <p:sp>
        <p:nvSpPr>
          <p:cNvPr id="4" name="TextBox 3">
            <a:extLst>
              <a:ext uri="{FF2B5EF4-FFF2-40B4-BE49-F238E27FC236}">
                <a16:creationId xmlns:a16="http://schemas.microsoft.com/office/drawing/2014/main" id="{11FD44D2-8F22-4C55-A629-AFF1A47C6A08}"/>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8A4E1108-F40F-4C57-B418-A06FB3261614}"/>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BF5083C2-8441-4246-ADD4-04F9C8D90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119320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7184-07E3-470B-A164-797D2778EEB1}"/>
              </a:ext>
            </a:extLst>
          </p:cNvPr>
          <p:cNvSpPr>
            <a:spLocks noGrp="1"/>
          </p:cNvSpPr>
          <p:nvPr>
            <p:ph type="title"/>
          </p:nvPr>
        </p:nvSpPr>
        <p:spPr/>
        <p:txBody>
          <a:bodyPr/>
          <a:lstStyle/>
          <a:p>
            <a:r>
              <a:rPr lang="en-GB" dirty="0"/>
              <a:t>Working on it…</a:t>
            </a:r>
          </a:p>
        </p:txBody>
      </p:sp>
      <p:sp>
        <p:nvSpPr>
          <p:cNvPr id="3" name="Content Placeholder 2">
            <a:extLst>
              <a:ext uri="{FF2B5EF4-FFF2-40B4-BE49-F238E27FC236}">
                <a16:creationId xmlns:a16="http://schemas.microsoft.com/office/drawing/2014/main" id="{83AB75DB-93E2-4E33-B587-9717F4EC8048}"/>
              </a:ext>
            </a:extLst>
          </p:cNvPr>
          <p:cNvSpPr>
            <a:spLocks noGrp="1"/>
          </p:cNvSpPr>
          <p:nvPr>
            <p:ph idx="1"/>
          </p:nvPr>
        </p:nvSpPr>
        <p:spPr/>
        <p:txBody>
          <a:bodyPr>
            <a:normAutofit fontScale="70000" lnSpcReduction="20000"/>
          </a:bodyPr>
          <a:lstStyle/>
          <a:p>
            <a:r>
              <a:rPr lang="en-GB" sz="3500" dirty="0"/>
              <a:t>Originally ‘designed’ and built 2007-2009</a:t>
            </a:r>
          </a:p>
          <a:p>
            <a:pPr lvl="1"/>
            <a:r>
              <a:rPr lang="en-GB" sz="2100" dirty="0"/>
              <a:t>It’s a Snap-in, not a module</a:t>
            </a:r>
          </a:p>
          <a:p>
            <a:pPr lvl="2"/>
            <a:r>
              <a:rPr lang="en-GB" sz="1800" dirty="0"/>
              <a:t>No </a:t>
            </a:r>
            <a:r>
              <a:rPr lang="en-GB" sz="1800" dirty="0" err="1"/>
              <a:t>xcopy</a:t>
            </a:r>
            <a:r>
              <a:rPr lang="en-GB" sz="1800" dirty="0"/>
              <a:t>, no dynamic discovery, slow to load</a:t>
            </a:r>
          </a:p>
          <a:p>
            <a:pPr lvl="1"/>
            <a:r>
              <a:rPr lang="en-GB" sz="2100" dirty="0"/>
              <a:t>Extremely weak support for multi-server (farm) operations</a:t>
            </a:r>
          </a:p>
          <a:p>
            <a:pPr lvl="2"/>
            <a:r>
              <a:rPr lang="en-GB" sz="1800" dirty="0"/>
              <a:t>It’s either server or farm</a:t>
            </a:r>
          </a:p>
          <a:p>
            <a:pPr lvl="2"/>
            <a:r>
              <a:rPr lang="en-GB" sz="1800" dirty="0"/>
              <a:t>Very few cmdlets validate presence of service instances</a:t>
            </a:r>
          </a:p>
          <a:p>
            <a:pPr lvl="2"/>
            <a:r>
              <a:rPr lang="en-GB" sz="1800" dirty="0"/>
              <a:t>Built and tested in single server deployments</a:t>
            </a:r>
          </a:p>
          <a:p>
            <a:pPr lvl="1"/>
            <a:r>
              <a:rPr lang="en-GB" sz="2100" dirty="0"/>
              <a:t>No awareness of remoting</a:t>
            </a:r>
            <a:br>
              <a:rPr lang="en-GB" sz="1600" dirty="0"/>
            </a:br>
            <a:endParaRPr lang="en-GB" sz="1600" dirty="0"/>
          </a:p>
          <a:p>
            <a:r>
              <a:rPr lang="en-GB" sz="3500" dirty="0"/>
              <a:t>Poor code quality and consistency</a:t>
            </a:r>
          </a:p>
          <a:p>
            <a:pPr lvl="1"/>
            <a:r>
              <a:rPr lang="en-GB" sz="2100" dirty="0"/>
              <a:t>Inconsistent naming, inconsistent parameters</a:t>
            </a:r>
          </a:p>
          <a:p>
            <a:pPr lvl="1"/>
            <a:r>
              <a:rPr lang="en-GB" sz="2100" dirty="0"/>
              <a:t>Incorrect handling of optional parameters and Nulls</a:t>
            </a:r>
          </a:p>
          <a:p>
            <a:pPr lvl="1"/>
            <a:r>
              <a:rPr lang="en-GB" sz="2100" dirty="0"/>
              <a:t>Incorrect handling of switch parameters</a:t>
            </a:r>
          </a:p>
          <a:p>
            <a:pPr lvl="1"/>
            <a:r>
              <a:rPr lang="en-GB" sz="2100" dirty="0"/>
              <a:t>Built and tested using the Farm Account</a:t>
            </a:r>
            <a:br>
              <a:rPr lang="en-GB" sz="1800" dirty="0"/>
            </a:br>
            <a:endParaRPr lang="en-GB" sz="1800" dirty="0"/>
          </a:p>
          <a:p>
            <a:r>
              <a:rPr lang="en-GB" sz="3500" dirty="0"/>
              <a:t>“Missing” cmdlets</a:t>
            </a:r>
          </a:p>
          <a:p>
            <a:r>
              <a:rPr lang="en-GB" sz="3500" dirty="0"/>
              <a:t>Inadequate and missing help implementation</a:t>
            </a:r>
          </a:p>
          <a:p>
            <a:endParaRPr lang="en-GB" sz="1800" dirty="0"/>
          </a:p>
        </p:txBody>
      </p:sp>
      <p:pic>
        <p:nvPicPr>
          <p:cNvPr id="4" name="Content Placeholder 8">
            <a:extLst>
              <a:ext uri="{FF2B5EF4-FFF2-40B4-BE49-F238E27FC236}">
                <a16:creationId xmlns:a16="http://schemas.microsoft.com/office/drawing/2014/main" id="{CDCD0B8C-7DEE-4B8E-BD7E-6CCF06FF4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487" y="3969789"/>
            <a:ext cx="4197326" cy="1644432"/>
          </a:xfrm>
          <a:prstGeom prst="rect">
            <a:avLst/>
          </a:prstGeom>
        </p:spPr>
      </p:pic>
      <p:pic>
        <p:nvPicPr>
          <p:cNvPr id="5" name="Picture 4">
            <a:extLst>
              <a:ext uri="{FF2B5EF4-FFF2-40B4-BE49-F238E27FC236}">
                <a16:creationId xmlns:a16="http://schemas.microsoft.com/office/drawing/2014/main" id="{EC1231AE-41E5-448A-A176-B9735B7BE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818" y="3969789"/>
            <a:ext cx="4185826" cy="1644432"/>
          </a:xfrm>
          <a:prstGeom prst="rect">
            <a:avLst/>
          </a:prstGeom>
        </p:spPr>
      </p:pic>
    </p:spTree>
    <p:extLst>
      <p:ext uri="{BB962C8B-B14F-4D97-AF65-F5344CB8AC3E}">
        <p14:creationId xmlns:p14="http://schemas.microsoft.com/office/powerpoint/2010/main" val="25704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42865A-7A3D-4C53-88DF-64F371F9D1B6}"/>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72BE7184-07E3-470B-A164-797D2778EEB1}"/>
              </a:ext>
            </a:extLst>
          </p:cNvPr>
          <p:cNvSpPr>
            <a:spLocks noGrp="1"/>
          </p:cNvSpPr>
          <p:nvPr>
            <p:ph type="title"/>
          </p:nvPr>
        </p:nvSpPr>
        <p:spPr/>
        <p:txBody>
          <a:bodyPr/>
          <a:lstStyle/>
          <a:p>
            <a:r>
              <a:rPr lang="en-GB" dirty="0"/>
              <a:t>Working on it…</a:t>
            </a:r>
          </a:p>
        </p:txBody>
      </p:sp>
      <p:pic>
        <p:nvPicPr>
          <p:cNvPr id="6" name="Content Placeholder 5">
            <a:extLst>
              <a:ext uri="{FF2B5EF4-FFF2-40B4-BE49-F238E27FC236}">
                <a16:creationId xmlns:a16="http://schemas.microsoft.com/office/drawing/2014/main" id="{617E3FF3-47C6-4B81-B0F6-F39DF9F1B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677" y="3010804"/>
            <a:ext cx="3373323" cy="1827217"/>
          </a:xfrm>
          <a:prstGeom prst="rect">
            <a:avLst/>
          </a:prstGeom>
        </p:spPr>
      </p:pic>
      <p:pic>
        <p:nvPicPr>
          <p:cNvPr id="7" name="Picture 6">
            <a:extLst>
              <a:ext uri="{FF2B5EF4-FFF2-40B4-BE49-F238E27FC236}">
                <a16:creationId xmlns:a16="http://schemas.microsoft.com/office/drawing/2014/main" id="{4538E2B3-9539-482A-BA16-2DACE4AD0640}"/>
              </a:ext>
            </a:extLst>
          </p:cNvPr>
          <p:cNvPicPr>
            <a:picLocks noChangeAspect="1"/>
          </p:cNvPicPr>
          <p:nvPr/>
        </p:nvPicPr>
        <p:blipFill>
          <a:blip r:embed="rId3"/>
          <a:stretch>
            <a:fillRect/>
          </a:stretch>
        </p:blipFill>
        <p:spPr>
          <a:xfrm>
            <a:off x="839571" y="1445020"/>
            <a:ext cx="7384551" cy="4302874"/>
          </a:xfrm>
          <a:prstGeom prst="rect">
            <a:avLst/>
          </a:prstGeom>
        </p:spPr>
      </p:pic>
      <p:pic>
        <p:nvPicPr>
          <p:cNvPr id="8" name="Picture 7">
            <a:extLst>
              <a:ext uri="{FF2B5EF4-FFF2-40B4-BE49-F238E27FC236}">
                <a16:creationId xmlns:a16="http://schemas.microsoft.com/office/drawing/2014/main" id="{F2C48B6B-6541-4F96-B51D-9CF03B54E593}"/>
              </a:ext>
            </a:extLst>
          </p:cNvPr>
          <p:cNvPicPr>
            <a:picLocks noChangeAspect="1"/>
          </p:cNvPicPr>
          <p:nvPr/>
        </p:nvPicPr>
        <p:blipFill>
          <a:blip r:embed="rId4"/>
          <a:stretch>
            <a:fillRect/>
          </a:stretch>
        </p:blipFill>
        <p:spPr>
          <a:xfrm>
            <a:off x="4757564" y="365924"/>
            <a:ext cx="6459069" cy="5812459"/>
          </a:xfrm>
          <a:prstGeom prst="rect">
            <a:avLst/>
          </a:prstGeom>
        </p:spPr>
      </p:pic>
      <p:pic>
        <p:nvPicPr>
          <p:cNvPr id="9" name="Picture 8">
            <a:extLst>
              <a:ext uri="{FF2B5EF4-FFF2-40B4-BE49-F238E27FC236}">
                <a16:creationId xmlns:a16="http://schemas.microsoft.com/office/drawing/2014/main" id="{F0B3E923-1464-4430-B777-A3315FE32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677" y="2438659"/>
            <a:ext cx="3373323" cy="1827217"/>
          </a:xfrm>
          <a:prstGeom prst="rect">
            <a:avLst/>
          </a:prstGeom>
        </p:spPr>
      </p:pic>
    </p:spTree>
    <p:extLst>
      <p:ext uri="{BB962C8B-B14F-4D97-AF65-F5344CB8AC3E}">
        <p14:creationId xmlns:p14="http://schemas.microsoft.com/office/powerpoint/2010/main" val="1559344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04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Working on it…</a:t>
            </a:r>
          </a:p>
        </p:txBody>
      </p:sp>
      <p:sp>
        <p:nvSpPr>
          <p:cNvPr id="12" name="Content Placeholder 11"/>
          <p:cNvSpPr>
            <a:spLocks noGrp="1"/>
          </p:cNvSpPr>
          <p:nvPr>
            <p:ph idx="1"/>
          </p:nvPr>
        </p:nvSpPr>
        <p:spPr/>
        <p:txBody>
          <a:bodyPr>
            <a:noAutofit/>
          </a:bodyPr>
          <a:lstStyle/>
          <a:p>
            <a:r>
              <a:rPr lang="en-GB" sz="2000" dirty="0"/>
              <a:t>Missing playbook</a:t>
            </a:r>
          </a:p>
          <a:p>
            <a:r>
              <a:rPr lang="en-GB" sz="2000" dirty="0"/>
              <a:t>Major bugs</a:t>
            </a:r>
          </a:p>
          <a:p>
            <a:r>
              <a:rPr lang="en-GB" sz="2000" dirty="0"/>
              <a:t>Significant dependencies</a:t>
            </a:r>
          </a:p>
          <a:p>
            <a:r>
              <a:rPr lang="en-GB" sz="2000" b="1" i="1" dirty="0"/>
              <a:t>Most elements are simply shims for inadequate, legacy management APIs</a:t>
            </a:r>
          </a:p>
          <a:p>
            <a:r>
              <a:rPr lang="en-GB" sz="2000" dirty="0"/>
              <a:t>Most elements entirely devoid of remoting principles</a:t>
            </a:r>
          </a:p>
          <a:p>
            <a:r>
              <a:rPr lang="en-GB" sz="2000" dirty="0"/>
              <a:t>All the non-SharePoint work needed when operating a SharePoint farm</a:t>
            </a:r>
          </a:p>
          <a:p>
            <a:pPr lvl="1"/>
            <a:r>
              <a:rPr lang="en-GB" sz="1400" dirty="0">
                <a:latin typeface="+mj-lt"/>
              </a:rPr>
              <a:t>AD, DNS, SQL, Network Stack, NLB, SQL Server etc</a:t>
            </a:r>
          </a:p>
          <a:p>
            <a:r>
              <a:rPr lang="en-GB" sz="2000" dirty="0"/>
              <a:t>Bottom line: It’s a legacy implementation, we need to provide the “toolbox”</a:t>
            </a:r>
          </a:p>
          <a:p>
            <a:pPr>
              <a:lnSpc>
                <a:spcPct val="120000"/>
              </a:lnSpc>
            </a:pPr>
            <a:r>
              <a:rPr lang="en-GB" sz="2000" dirty="0"/>
              <a:t>Lack of core platform investment means SharePoint On Premises and SharePoint Online will be significantly behind PowerShell  - e.g. PowerShell 6, x-plat, etc</a:t>
            </a:r>
          </a:p>
          <a:p>
            <a:endParaRPr lang="en-GB" sz="2000" dirty="0"/>
          </a:p>
        </p:txBody>
      </p:sp>
      <p:pic>
        <p:nvPicPr>
          <p:cNvPr id="13"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688" y="1003827"/>
            <a:ext cx="4197326" cy="164443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019" y="1003827"/>
            <a:ext cx="4185826" cy="1644432"/>
          </a:xfrm>
          <a:prstGeom prst="rect">
            <a:avLst/>
          </a:prstGeom>
        </p:spPr>
      </p:pic>
    </p:spTree>
    <p:extLst>
      <p:ext uri="{BB962C8B-B14F-4D97-AF65-F5344CB8AC3E}">
        <p14:creationId xmlns:p14="http://schemas.microsoft.com/office/powerpoint/2010/main" val="9946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FD35-0EEC-475B-9CD3-925FAD276427}"/>
              </a:ext>
            </a:extLst>
          </p:cNvPr>
          <p:cNvSpPr>
            <a:spLocks noGrp="1"/>
          </p:cNvSpPr>
          <p:nvPr>
            <p:ph type="title"/>
          </p:nvPr>
        </p:nvSpPr>
        <p:spPr/>
        <p:txBody>
          <a:bodyPr/>
          <a:lstStyle/>
          <a:p>
            <a:r>
              <a:rPr lang="en-GB" dirty="0"/>
              <a:t>Even the basics!</a:t>
            </a:r>
          </a:p>
        </p:txBody>
      </p:sp>
      <p:pic>
        <p:nvPicPr>
          <p:cNvPr id="4" name="Picture 3">
            <a:extLst>
              <a:ext uri="{FF2B5EF4-FFF2-40B4-BE49-F238E27FC236}">
                <a16:creationId xmlns:a16="http://schemas.microsoft.com/office/drawing/2014/main" id="{DBB129AA-8595-42A5-85A4-E13537A04D3F}"/>
              </a:ext>
            </a:extLst>
          </p:cNvPr>
          <p:cNvPicPr>
            <a:picLocks noChangeAspect="1"/>
          </p:cNvPicPr>
          <p:nvPr/>
        </p:nvPicPr>
        <p:blipFill>
          <a:blip r:embed="rId2"/>
          <a:stretch>
            <a:fillRect/>
          </a:stretch>
        </p:blipFill>
        <p:spPr>
          <a:xfrm>
            <a:off x="997014" y="2428304"/>
            <a:ext cx="10197975" cy="3678836"/>
          </a:xfrm>
          <a:prstGeom prst="rect">
            <a:avLst/>
          </a:prstGeom>
        </p:spPr>
      </p:pic>
    </p:spTree>
    <p:extLst>
      <p:ext uri="{BB962C8B-B14F-4D97-AF65-F5344CB8AC3E}">
        <p14:creationId xmlns:p14="http://schemas.microsoft.com/office/powerpoint/2010/main" val="1403180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5641-9435-4A92-8B17-192BBA98BEF5}"/>
              </a:ext>
            </a:extLst>
          </p:cNvPr>
          <p:cNvSpPr>
            <a:spLocks noGrp="1"/>
          </p:cNvSpPr>
          <p:nvPr>
            <p:ph type="title"/>
          </p:nvPr>
        </p:nvSpPr>
        <p:spPr/>
        <p:txBody>
          <a:bodyPr/>
          <a:lstStyle/>
          <a:p>
            <a:r>
              <a:rPr lang="en-GB" dirty="0"/>
              <a:t>Examples</a:t>
            </a:r>
          </a:p>
        </p:txBody>
      </p:sp>
      <p:sp>
        <p:nvSpPr>
          <p:cNvPr id="4" name="Content Placeholder 3">
            <a:extLst>
              <a:ext uri="{FF2B5EF4-FFF2-40B4-BE49-F238E27FC236}">
                <a16:creationId xmlns:a16="http://schemas.microsoft.com/office/drawing/2014/main" id="{4E98EA6F-167F-44F9-8807-64187A7630CB}"/>
              </a:ext>
            </a:extLst>
          </p:cNvPr>
          <p:cNvSpPr>
            <a:spLocks noGrp="1"/>
          </p:cNvSpPr>
          <p:nvPr>
            <p:ph idx="1"/>
          </p:nvPr>
        </p:nvSpPr>
        <p:spPr/>
        <p:txBody>
          <a:bodyPr/>
          <a:lstStyle/>
          <a:p>
            <a:r>
              <a:rPr lang="en-GB" dirty="0">
                <a:latin typeface="Consolas" panose="020B0609020204030204" pitchFamily="49" charset="0"/>
              </a:rPr>
              <a:t>Update-</a:t>
            </a:r>
            <a:r>
              <a:rPr lang="en-GB" dirty="0" err="1">
                <a:latin typeface="Consolas" panose="020B0609020204030204" pitchFamily="49" charset="0"/>
              </a:rPr>
              <a:t>SPSecureStoreMasterKey</a:t>
            </a:r>
            <a:endParaRPr lang="en-GB" dirty="0">
              <a:latin typeface="Consolas" panose="020B0609020204030204" pitchFamily="49" charset="0"/>
            </a:endParaRPr>
          </a:p>
        </p:txBody>
      </p:sp>
      <p:pic>
        <p:nvPicPr>
          <p:cNvPr id="1026" name="Picture 2" descr="image003">
            <a:extLst>
              <a:ext uri="{FF2B5EF4-FFF2-40B4-BE49-F238E27FC236}">
                <a16:creationId xmlns:a16="http://schemas.microsoft.com/office/drawing/2014/main" id="{68576BF5-DD7A-4D05-B49A-B48AADFAA9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3808" y="2453350"/>
            <a:ext cx="6921760" cy="372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373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5641-9435-4A92-8B17-192BBA98BEF5}"/>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D573752B-5894-49C3-B276-5BB86B66A059}"/>
              </a:ext>
            </a:extLst>
          </p:cNvPr>
          <p:cNvSpPr>
            <a:spLocks noGrp="1"/>
          </p:cNvSpPr>
          <p:nvPr>
            <p:ph idx="1"/>
          </p:nvPr>
        </p:nvSpPr>
        <p:spPr/>
        <p:txBody>
          <a:bodyPr>
            <a:normAutofit/>
          </a:bodyPr>
          <a:lstStyle/>
          <a:p>
            <a:r>
              <a:rPr lang="en-GB" dirty="0">
                <a:latin typeface="Consolas" panose="020B0609020204030204" pitchFamily="49" charset="0"/>
              </a:rPr>
              <a:t>Update-</a:t>
            </a:r>
            <a:r>
              <a:rPr lang="en-GB" dirty="0" err="1">
                <a:latin typeface="Consolas" panose="020B0609020204030204" pitchFamily="49" charset="0"/>
              </a:rPr>
              <a:t>SPProfilePhotoStore</a:t>
            </a:r>
            <a:r>
              <a:rPr lang="en-GB" dirty="0">
                <a:latin typeface="Consolas" panose="020B0609020204030204" pitchFamily="49" charset="0"/>
              </a:rPr>
              <a:t> </a:t>
            </a:r>
          </a:p>
          <a:p>
            <a:r>
              <a:rPr lang="en-GB" dirty="0"/>
              <a:t>requires specific Web App Policy to avoid need to use the Farm Account:</a:t>
            </a:r>
          </a:p>
          <a:p>
            <a:endParaRPr lang="en-GB" dirty="0"/>
          </a:p>
        </p:txBody>
      </p:sp>
      <p:pic>
        <p:nvPicPr>
          <p:cNvPr id="2050" name="Picture 2" descr="image">
            <a:extLst>
              <a:ext uri="{FF2B5EF4-FFF2-40B4-BE49-F238E27FC236}">
                <a16:creationId xmlns:a16="http://schemas.microsoft.com/office/drawing/2014/main" id="{15F41129-64BD-457F-B10A-D122E16FE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787" y="3818376"/>
            <a:ext cx="3466000" cy="20077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7FD3D9D7-B959-45DC-99BA-ED0E957E5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874" y="3041541"/>
            <a:ext cx="3900681" cy="300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6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Management APIs mean…</a:t>
            </a:r>
            <a:endParaRPr lang="en-GB" dirty="0">
              <a:solidFill>
                <a:srgbClr val="FF0000"/>
              </a:solidFill>
            </a:endParaRPr>
          </a:p>
        </p:txBody>
      </p:sp>
      <p:sp>
        <p:nvSpPr>
          <p:cNvPr id="12" name="Content Placeholder 11"/>
          <p:cNvSpPr>
            <a:spLocks noGrp="1"/>
          </p:cNvSpPr>
          <p:nvPr>
            <p:ph idx="1"/>
          </p:nvPr>
        </p:nvSpPr>
        <p:spPr/>
        <p:txBody>
          <a:bodyPr>
            <a:normAutofit fontScale="92500" lnSpcReduction="10000"/>
          </a:bodyPr>
          <a:lstStyle/>
          <a:p>
            <a:r>
              <a:rPr lang="en-GB" dirty="0"/>
              <a:t>Legacy Management APIs (Server Side OM)</a:t>
            </a:r>
          </a:p>
          <a:p>
            <a:pPr lvl="1"/>
            <a:r>
              <a:rPr lang="en-GB" dirty="0"/>
              <a:t>And indeed some of the “logic” in SQL Stored procedures</a:t>
            </a:r>
          </a:p>
          <a:p>
            <a:pPr lvl="1"/>
            <a:r>
              <a:rPr lang="en-GB" dirty="0"/>
              <a:t>Restrict what we can do and add additional complexity to manage</a:t>
            </a:r>
          </a:p>
          <a:p>
            <a:br>
              <a:rPr lang="en-GB" dirty="0"/>
            </a:br>
            <a:r>
              <a:rPr lang="en-GB" dirty="0"/>
              <a:t>Order of provisioning</a:t>
            </a:r>
          </a:p>
          <a:p>
            <a:pPr lvl="1"/>
            <a:r>
              <a:rPr lang="en-GB" dirty="0"/>
              <a:t>will change steps required in many cases</a:t>
            </a:r>
          </a:p>
          <a:p>
            <a:pPr lvl="1"/>
            <a:r>
              <a:rPr lang="en-GB" dirty="0"/>
              <a:t>Significantly impacts permissions and inheritance</a:t>
            </a:r>
          </a:p>
          <a:p>
            <a:pPr lvl="1"/>
            <a:endParaRPr lang="en-GB" dirty="0"/>
          </a:p>
          <a:p>
            <a:r>
              <a:rPr lang="en-GB" dirty="0"/>
              <a:t>The missing playbook</a:t>
            </a:r>
          </a:p>
          <a:p>
            <a:pPr lvl="1"/>
            <a:r>
              <a:rPr lang="en-GB" dirty="0"/>
              <a:t>the definition of </a:t>
            </a:r>
            <a:r>
              <a:rPr lang="en-GB" b="1" dirty="0"/>
              <a:t>what must be done in a given situation</a:t>
            </a:r>
          </a:p>
          <a:p>
            <a:pPr lvl="1"/>
            <a:r>
              <a:rPr lang="en-GB" dirty="0"/>
              <a:t>In the past, sometimes also known as documentation </a:t>
            </a:r>
            <a:r>
              <a:rPr lang="en-GB" dirty="0">
                <a:sym typeface="Wingdings" panose="05000000000000000000" pitchFamily="2" charset="2"/>
              </a:rPr>
              <a:t></a:t>
            </a:r>
            <a:endParaRPr lang="en-GB" dirty="0"/>
          </a:p>
          <a:p>
            <a:pPr lvl="1"/>
            <a:r>
              <a:rPr lang="en-GB" sz="1400" dirty="0">
                <a:hlinkClick r:id="rId3"/>
              </a:rPr>
              <a:t>http://www.harbar.net/archive/2016/03/21/The-Playbook-Imperative-and-Changing-the-Distributed-Cache-Service-Identity.aspx</a:t>
            </a:r>
            <a:r>
              <a:rPr lang="en-GB" sz="1400" dirty="0"/>
              <a:t> </a:t>
            </a:r>
          </a:p>
          <a:p>
            <a:endParaRPr lang="en-GB" dirty="0"/>
          </a:p>
          <a:p>
            <a:endParaRPr lang="en-GB" dirty="0"/>
          </a:p>
        </p:txBody>
      </p:sp>
    </p:spTree>
    <p:extLst>
      <p:ext uri="{BB962C8B-B14F-4D97-AF65-F5344CB8AC3E}">
        <p14:creationId xmlns:p14="http://schemas.microsoft.com/office/powerpoint/2010/main" val="3228312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Playbook Example</a:t>
            </a:r>
          </a:p>
        </p:txBody>
      </p:sp>
      <p:sp>
        <p:nvSpPr>
          <p:cNvPr id="3" name="Content Placeholder 2"/>
          <p:cNvSpPr>
            <a:spLocks noGrp="1"/>
          </p:cNvSpPr>
          <p:nvPr>
            <p:ph idx="1"/>
          </p:nvPr>
        </p:nvSpPr>
        <p:spPr/>
        <p:txBody>
          <a:bodyPr>
            <a:normAutofit/>
          </a:bodyPr>
          <a:lstStyle/>
          <a:p>
            <a:r>
              <a:rPr lang="en-GB" dirty="0"/>
              <a:t>The Distributed Cache service account change…</a:t>
            </a:r>
          </a:p>
          <a:p>
            <a:pPr lvl="1"/>
            <a:r>
              <a:rPr lang="en-GB" sz="1999" dirty="0"/>
              <a:t>must be performed using Windows PowerShell</a:t>
            </a:r>
          </a:p>
          <a:p>
            <a:pPr lvl="1"/>
            <a:r>
              <a:rPr lang="en-GB" sz="1999" dirty="0"/>
              <a:t>must be performed on a server which runs Distributed Cache</a:t>
            </a:r>
          </a:p>
          <a:p>
            <a:pPr lvl="1"/>
            <a:r>
              <a:rPr lang="en-GB" sz="1999" dirty="0"/>
              <a:t>must take place on a server with the Distributed Cache service running</a:t>
            </a:r>
          </a:p>
          <a:p>
            <a:pPr lvl="1"/>
            <a:r>
              <a:rPr lang="en-GB" sz="1999" dirty="0"/>
              <a:t>For new SharePoint 2013 farms, the service account should be changed after deploying the first Distributed Cache server, and before deploying the additional Distributed Cache servers</a:t>
            </a:r>
          </a:p>
          <a:p>
            <a:pPr lvl="1"/>
            <a:r>
              <a:rPr lang="en-GB" sz="1999" dirty="0"/>
              <a:t>must take place when only a single server is in the Cache Cluster</a:t>
            </a:r>
          </a:p>
          <a:p>
            <a:pPr lvl="1"/>
            <a:r>
              <a:rPr lang="en-GB" sz="1999" dirty="0"/>
              <a:t>will result in data loss as all cache hosts must be removed</a:t>
            </a:r>
          </a:p>
          <a:p>
            <a:pPr lvl="1"/>
            <a:r>
              <a:rPr lang="en-GB" sz="1999" dirty="0"/>
              <a:t>requires that any cache size configuration be re-applied</a:t>
            </a:r>
          </a:p>
          <a:p>
            <a:pPr lvl="1"/>
            <a:r>
              <a:rPr lang="en-GB" sz="1999" dirty="0"/>
              <a:t>For new SharePoint 2016 farms, the service account should be changed after farm creation, and before deploying any Distributed Cache servers</a:t>
            </a:r>
          </a:p>
          <a:p>
            <a:endParaRPr lang="en-GB" dirty="0"/>
          </a:p>
        </p:txBody>
      </p:sp>
    </p:spTree>
    <p:extLst>
      <p:ext uri="{BB962C8B-B14F-4D97-AF65-F5344CB8AC3E}">
        <p14:creationId xmlns:p14="http://schemas.microsoft.com/office/powerpoint/2010/main" val="945862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Playbook Example</a:t>
            </a:r>
          </a:p>
        </p:txBody>
      </p:sp>
      <p:sp>
        <p:nvSpPr>
          <p:cNvPr id="3" name="Content Placeholder 2"/>
          <p:cNvSpPr>
            <a:spLocks noGrp="1"/>
          </p:cNvSpPr>
          <p:nvPr>
            <p:ph idx="1"/>
          </p:nvPr>
        </p:nvSpPr>
        <p:spPr/>
        <p:txBody>
          <a:bodyPr/>
          <a:lstStyle/>
          <a:p>
            <a:r>
              <a:rPr lang="en-GB" dirty="0"/>
              <a:t>Show PowerShell module….</a:t>
            </a:r>
          </a:p>
        </p:txBody>
      </p:sp>
    </p:spTree>
    <p:extLst>
      <p:ext uri="{BB962C8B-B14F-4D97-AF65-F5344CB8AC3E}">
        <p14:creationId xmlns:p14="http://schemas.microsoft.com/office/powerpoint/2010/main" val="128468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63B8B8-5ECF-4661-8E78-63BA88BEAC61}"/>
              </a:ext>
            </a:extLst>
          </p:cNvPr>
          <p:cNvSpPr>
            <a:spLocks noGrp="1"/>
          </p:cNvSpPr>
          <p:nvPr>
            <p:ph type="body" sz="quarter" idx="10"/>
          </p:nvPr>
        </p:nvSpPr>
        <p:spPr/>
        <p:txBody>
          <a:bodyPr/>
          <a:lstStyle/>
          <a:p>
            <a:r>
              <a:rPr lang="en-GB" sz="3600" dirty="0"/>
              <a:t>https://github.com/harbars/SharePointDistributedCache</a:t>
            </a:r>
          </a:p>
        </p:txBody>
      </p:sp>
      <p:sp>
        <p:nvSpPr>
          <p:cNvPr id="2" name="Title 1"/>
          <p:cNvSpPr>
            <a:spLocks noGrp="1"/>
          </p:cNvSpPr>
          <p:nvPr>
            <p:ph type="title"/>
          </p:nvPr>
        </p:nvSpPr>
        <p:spPr/>
        <p:txBody>
          <a:bodyPr/>
          <a:lstStyle/>
          <a:p>
            <a:r>
              <a:rPr lang="en-GB" dirty="0"/>
              <a:t>Playbook Example</a:t>
            </a:r>
            <a:endParaRPr lang="en-GB" dirty="0">
              <a:solidFill>
                <a:srgbClr val="FF0000"/>
              </a:solidFill>
            </a:endParaRPr>
          </a:p>
        </p:txBody>
      </p:sp>
      <p:pic>
        <p:nvPicPr>
          <p:cNvPr id="6" name="Picture 5">
            <a:extLst>
              <a:ext uri="{FF2B5EF4-FFF2-40B4-BE49-F238E27FC236}">
                <a16:creationId xmlns:a16="http://schemas.microsoft.com/office/drawing/2014/main" id="{12E17AAB-A0AE-49C8-A1CE-C1B8DAE20025}"/>
              </a:ext>
            </a:extLst>
          </p:cNvPr>
          <p:cNvPicPr>
            <a:picLocks noChangeAspect="1"/>
          </p:cNvPicPr>
          <p:nvPr/>
        </p:nvPicPr>
        <p:blipFill>
          <a:blip r:embed="rId2"/>
          <a:stretch>
            <a:fillRect/>
          </a:stretch>
        </p:blipFill>
        <p:spPr>
          <a:xfrm>
            <a:off x="465285" y="2335843"/>
            <a:ext cx="11356946" cy="3549783"/>
          </a:xfrm>
          <a:prstGeom prst="rect">
            <a:avLst/>
          </a:prstGeom>
        </p:spPr>
      </p:pic>
    </p:spTree>
    <p:extLst>
      <p:ext uri="{BB962C8B-B14F-4D97-AF65-F5344CB8AC3E}">
        <p14:creationId xmlns:p14="http://schemas.microsoft.com/office/powerpoint/2010/main" val="2799356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7200" dirty="0">
                <a:solidFill>
                  <a:schemeClr val="bg1"/>
                </a:solidFill>
                <a:effectLst>
                  <a:outerShdw blurRad="38100" dist="38100" dir="2700000" algn="tl">
                    <a:srgbClr val="000000">
                      <a:alpha val="43137"/>
                    </a:srgbClr>
                  </a:outerShdw>
                </a:effectLst>
              </a:rPr>
              <a:t>Office 365</a:t>
            </a:r>
            <a:br>
              <a:rPr lang="en-GB" sz="7200" dirty="0">
                <a:solidFill>
                  <a:schemeClr val="bg1"/>
                </a:solidFill>
                <a:effectLst>
                  <a:outerShdw blurRad="38100" dist="38100" dir="2700000" algn="tl">
                    <a:srgbClr val="000000">
                      <a:alpha val="43137"/>
                    </a:srgbClr>
                  </a:outerShdw>
                </a:effectLst>
              </a:rPr>
            </a:br>
            <a:r>
              <a:rPr lang="en-GB" sz="2800" spc="0" dirty="0">
                <a:solidFill>
                  <a:schemeClr val="bg1"/>
                </a:solidFill>
                <a:effectLst>
                  <a:outerShdw blurRad="38100" dist="38100" dir="2700000" algn="tl">
                    <a:srgbClr val="000000">
                      <a:alpha val="43137"/>
                    </a:srgbClr>
                  </a:outerShdw>
                </a:effectLst>
              </a:rPr>
              <a:t>Slowly getting better... But…</a:t>
            </a:r>
            <a:endParaRPr lang="en-US" sz="7200" spc="0" dirty="0">
              <a:solidFill>
                <a:schemeClr val="bg1"/>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6BAEF190-75C7-40A7-96AE-62AB6E1964A4}"/>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0B26393B-6638-45F9-9CC3-8B6293561A82}"/>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B16DD922-D645-4E27-BC6E-BED112B430A1}"/>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FD2315E6-110E-4B35-A875-34B83E64B2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236834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A304-E095-43E1-82C9-E0758852186E}"/>
              </a:ext>
            </a:extLst>
          </p:cNvPr>
          <p:cNvSpPr>
            <a:spLocks noGrp="1"/>
          </p:cNvSpPr>
          <p:nvPr>
            <p:ph type="title"/>
          </p:nvPr>
        </p:nvSpPr>
        <p:spPr/>
        <p:txBody>
          <a:bodyPr/>
          <a:lstStyle/>
          <a:p>
            <a:r>
              <a:rPr lang="en-GB" dirty="0"/>
              <a:t>Office 365 Considerations</a:t>
            </a:r>
          </a:p>
        </p:txBody>
      </p:sp>
      <p:sp>
        <p:nvSpPr>
          <p:cNvPr id="3" name="Content Placeholder 2">
            <a:extLst>
              <a:ext uri="{FF2B5EF4-FFF2-40B4-BE49-F238E27FC236}">
                <a16:creationId xmlns:a16="http://schemas.microsoft.com/office/drawing/2014/main" id="{BE4B7279-AD3A-4D79-A618-1BC0976726BD}"/>
              </a:ext>
            </a:extLst>
          </p:cNvPr>
          <p:cNvSpPr>
            <a:spLocks noGrp="1"/>
          </p:cNvSpPr>
          <p:nvPr>
            <p:ph idx="1"/>
          </p:nvPr>
        </p:nvSpPr>
        <p:spPr/>
        <p:txBody>
          <a:bodyPr>
            <a:normAutofit/>
          </a:bodyPr>
          <a:lstStyle/>
          <a:p>
            <a:r>
              <a:rPr lang="en-GB" dirty="0"/>
              <a:t>SPO/Office 365 “pattern” – set credentials, connect, perform action, commit</a:t>
            </a:r>
          </a:p>
          <a:p>
            <a:r>
              <a:rPr lang="en-GB" dirty="0"/>
              <a:t>Requires consideration of caching, conflicts and inter-service dependencies</a:t>
            </a:r>
          </a:p>
          <a:p>
            <a:r>
              <a:rPr lang="en-GB" dirty="0"/>
              <a:t>Other related technologies which assist – JSON, ARM etc</a:t>
            </a:r>
          </a:p>
          <a:p>
            <a:r>
              <a:rPr lang="en-GB" dirty="0"/>
              <a:t>Will change the approach to toolbox </a:t>
            </a:r>
          </a:p>
        </p:txBody>
      </p:sp>
    </p:spTree>
    <p:extLst>
      <p:ext uri="{BB962C8B-B14F-4D97-AF65-F5344CB8AC3E}">
        <p14:creationId xmlns:p14="http://schemas.microsoft.com/office/powerpoint/2010/main" val="9153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a:t>
            </a:r>
            <a:endParaRPr lang="pt-PT" dirty="0"/>
          </a:p>
        </p:txBody>
      </p:sp>
      <p:pic>
        <p:nvPicPr>
          <p:cNvPr id="17" name="Content Placeholder 16" descr="A person holding a microphone&#10;&#10;Description automatically generated">
            <a:extLst>
              <a:ext uri="{FF2B5EF4-FFF2-40B4-BE49-F238E27FC236}">
                <a16:creationId xmlns:a16="http://schemas.microsoft.com/office/drawing/2014/main" id="{BB63C880-1FB0-4097-884F-733EAAE213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6928" y="1401885"/>
            <a:ext cx="1400448" cy="1400448"/>
          </a:xfrm>
        </p:spPr>
      </p:pic>
      <p:sp>
        <p:nvSpPr>
          <p:cNvPr id="4" name="Content Placeholder 4">
            <a:extLst>
              <a:ext uri="{FF2B5EF4-FFF2-40B4-BE49-F238E27FC236}">
                <a16:creationId xmlns:a16="http://schemas.microsoft.com/office/drawing/2014/main" id="{0E8367A3-C0B7-4157-8F38-F7E0DE520296}"/>
              </a:ext>
            </a:extLst>
          </p:cNvPr>
          <p:cNvSpPr txBox="1">
            <a:spLocks/>
          </p:cNvSpPr>
          <p:nvPr/>
        </p:nvSpPr>
        <p:spPr>
          <a:xfrm>
            <a:off x="1345075" y="2987417"/>
            <a:ext cx="9704210" cy="3667631"/>
          </a:xfrm>
          <a:prstGeom prst="rect">
            <a:avLst/>
          </a:prstGeom>
        </p:spPr>
        <p:txBody>
          <a:bodyPr>
            <a:norm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36" dirty="0">
                <a:solidFill>
                  <a:schemeClr val="tx1"/>
                </a:solidFill>
              </a:rPr>
              <a:t>In recent times working mostly with </a:t>
            </a:r>
            <a:r>
              <a:rPr lang="en-GB" sz="1836" dirty="0" err="1">
                <a:solidFill>
                  <a:schemeClr val="tx1"/>
                </a:solidFill>
              </a:rPr>
              <a:t>IdM</a:t>
            </a:r>
            <a:r>
              <a:rPr lang="en-GB" sz="1836" dirty="0">
                <a:solidFill>
                  <a:schemeClr val="tx1"/>
                </a:solidFill>
              </a:rPr>
              <a:t>, Azure &amp; Data Centre related technologies</a:t>
            </a:r>
            <a:r>
              <a:rPr lang="is-IS" sz="1836" dirty="0">
                <a:solidFill>
                  <a:schemeClr val="tx1"/>
                </a:solidFill>
              </a:rPr>
              <a:t>…</a:t>
            </a:r>
          </a:p>
          <a:p>
            <a:pPr lvl="1"/>
            <a:r>
              <a:rPr lang="is-IS" sz="1400" dirty="0">
                <a:solidFill>
                  <a:schemeClr val="tx1"/>
                </a:solidFill>
              </a:rPr>
              <a:t>IdM, Azure, PaaS, .NET microservices, blockchain, PowerShell, network, data centre security and automation</a:t>
            </a:r>
          </a:p>
          <a:p>
            <a:pPr lvl="1"/>
            <a:r>
              <a:rPr lang="is-IS" sz="1400" dirty="0">
                <a:solidFill>
                  <a:schemeClr val="tx1"/>
                </a:solidFill>
              </a:rPr>
              <a:t>....but there is no escape from SharePoint! </a:t>
            </a:r>
            <a:r>
              <a:rPr lang="is-IS" sz="1400" dirty="0">
                <a:solidFill>
                  <a:schemeClr val="tx1"/>
                </a:solidFill>
                <a:sym typeface="Wingdings" panose="05000000000000000000" pitchFamily="2" charset="2"/>
              </a:rPr>
              <a:t> </a:t>
            </a:r>
            <a:r>
              <a:rPr lang="en-GB" sz="1400" i="1" dirty="0">
                <a:solidFill>
                  <a:schemeClr val="tx1"/>
                </a:solidFill>
              </a:rPr>
              <a:t>“Just when I thought I was out… they pull me back in.”</a:t>
            </a:r>
            <a:r>
              <a:rPr lang="is-IS" sz="1400" i="1" dirty="0">
                <a:solidFill>
                  <a:schemeClr val="tx1"/>
                </a:solidFill>
                <a:sym typeface="Wingdings" panose="05000000000000000000" pitchFamily="2" charset="2"/>
              </a:rPr>
              <a:t> </a:t>
            </a:r>
          </a:p>
          <a:p>
            <a:pPr lvl="1"/>
            <a:r>
              <a:rPr lang="en-GB" sz="1400" dirty="0">
                <a:solidFill>
                  <a:schemeClr val="tx1"/>
                </a:solidFill>
              </a:rPr>
              <a:t>Like most of us, I started with SharePoint, by “accident” nearly 20 years ago</a:t>
            </a:r>
          </a:p>
          <a:p>
            <a:pPr lvl="2"/>
            <a:r>
              <a:rPr lang="en-GB" sz="1400" i="1" dirty="0">
                <a:solidFill>
                  <a:schemeClr val="tx1"/>
                </a:solidFill>
              </a:rPr>
              <a:t>“Spencer knows where the bodies are buried” – Unnamed VP @ Microsoft</a:t>
            </a:r>
            <a:br>
              <a:rPr lang="en-GB" sz="1223" dirty="0">
                <a:solidFill>
                  <a:schemeClr val="tx1"/>
                </a:solidFill>
              </a:rPr>
            </a:br>
            <a:br>
              <a:rPr lang="en-GB" sz="1223" dirty="0">
                <a:solidFill>
                  <a:schemeClr val="tx1"/>
                </a:solidFill>
              </a:rPr>
            </a:br>
            <a:endParaRPr lang="en-GB" sz="510" dirty="0">
              <a:solidFill>
                <a:schemeClr val="tx1"/>
              </a:solidFill>
            </a:endParaRPr>
          </a:p>
          <a:p>
            <a:r>
              <a:rPr lang="en-GB" sz="1836" dirty="0">
                <a:solidFill>
                  <a:schemeClr val="tx1"/>
                </a:solidFill>
              </a:rPr>
              <a:t>Tries to avoid being sat in front of a computer</a:t>
            </a:r>
          </a:p>
          <a:p>
            <a:pPr lvl="1"/>
            <a:r>
              <a:rPr lang="en-GB" sz="1400" dirty="0">
                <a:solidFill>
                  <a:schemeClr val="tx1"/>
                </a:solidFill>
              </a:rPr>
              <a:t>Makes photographs, climbs rocks, makes music, plays golf, drinks whisky</a:t>
            </a:r>
            <a:br>
              <a:rPr lang="en-GB" sz="1223" dirty="0">
                <a:solidFill>
                  <a:schemeClr val="tx1"/>
                </a:solidFill>
              </a:rPr>
            </a:br>
            <a:endParaRPr lang="en-GB" sz="1223" dirty="0">
              <a:solidFill>
                <a:schemeClr val="tx1"/>
              </a:solidFill>
            </a:endParaRPr>
          </a:p>
          <a:p>
            <a:r>
              <a:rPr lang="en-GB" sz="1836" dirty="0">
                <a:solidFill>
                  <a:schemeClr val="tx1"/>
                </a:solidFill>
              </a:rPr>
              <a:t>Works mostly with enterprise customers</a:t>
            </a:r>
          </a:p>
          <a:p>
            <a:pPr lvl="1"/>
            <a:r>
              <a:rPr lang="en-GB" sz="1400" dirty="0">
                <a:solidFill>
                  <a:schemeClr val="tx1"/>
                </a:solidFill>
              </a:rPr>
              <a:t>Works with </a:t>
            </a:r>
            <a:r>
              <a:rPr lang="en-GB" sz="1400" dirty="0" err="1">
                <a:solidFill>
                  <a:schemeClr val="tx1"/>
                </a:solidFill>
              </a:rPr>
              <a:t>IdM</a:t>
            </a:r>
            <a:r>
              <a:rPr lang="en-GB" sz="1400" dirty="0">
                <a:solidFill>
                  <a:schemeClr val="tx1"/>
                </a:solidFill>
              </a:rPr>
              <a:t>, Azure, PowerShell and SharePoint PGs on futures and field readiness</a:t>
            </a:r>
          </a:p>
          <a:p>
            <a:pPr lvl="1"/>
            <a:r>
              <a:rPr lang="en-GB" sz="1400" dirty="0">
                <a:solidFill>
                  <a:schemeClr val="tx1"/>
                </a:solidFill>
              </a:rPr>
              <a:t>Microsoft 365 Migrations and Adoption programmes</a:t>
            </a:r>
            <a:br>
              <a:rPr lang="en-GB" sz="1400" dirty="0">
                <a:solidFill>
                  <a:schemeClr val="tx1"/>
                </a:solidFill>
              </a:rPr>
            </a:br>
            <a:endParaRPr lang="en-GB" sz="1400" dirty="0">
              <a:solidFill>
                <a:schemeClr val="tx1"/>
              </a:solidFill>
            </a:endParaRPr>
          </a:p>
          <a:p>
            <a:r>
              <a:rPr lang="en-GB" sz="1800" dirty="0">
                <a:solidFill>
                  <a:schemeClr val="tx1"/>
                </a:solidFill>
              </a:rPr>
              <a:t>Co-organiser of European Collaboration Summit and European Cloud Summit</a:t>
            </a:r>
            <a:endParaRPr lang="en-GB" sz="600" dirty="0">
              <a:solidFill>
                <a:schemeClr val="tx1"/>
              </a:solidFill>
            </a:endParaRPr>
          </a:p>
          <a:p>
            <a:endParaRPr lang="en-GB" dirty="0">
              <a:solidFill>
                <a:schemeClr val="tx1"/>
              </a:solidFill>
            </a:endParaRPr>
          </a:p>
        </p:txBody>
      </p:sp>
      <p:grpSp>
        <p:nvGrpSpPr>
          <p:cNvPr id="5" name="Group 4">
            <a:extLst>
              <a:ext uri="{FF2B5EF4-FFF2-40B4-BE49-F238E27FC236}">
                <a16:creationId xmlns:a16="http://schemas.microsoft.com/office/drawing/2014/main" id="{BAADBCCD-725D-4A10-A521-5B7F5993A4FC}"/>
              </a:ext>
            </a:extLst>
          </p:cNvPr>
          <p:cNvGrpSpPr/>
          <p:nvPr/>
        </p:nvGrpSpPr>
        <p:grpSpPr>
          <a:xfrm>
            <a:off x="2997385" y="1402114"/>
            <a:ext cx="7592209" cy="1401037"/>
            <a:chOff x="2151698" y="1825627"/>
            <a:chExt cx="7593286" cy="1401236"/>
          </a:xfrm>
        </p:grpSpPr>
        <p:sp>
          <p:nvSpPr>
            <p:cNvPr id="6" name="Rectangle 5">
              <a:extLst>
                <a:ext uri="{FF2B5EF4-FFF2-40B4-BE49-F238E27FC236}">
                  <a16:creationId xmlns:a16="http://schemas.microsoft.com/office/drawing/2014/main" id="{AFC7136F-C329-4EE1-910A-E37511FD8816}"/>
                </a:ext>
              </a:extLst>
            </p:cNvPr>
            <p:cNvSpPr>
              <a:spLocks/>
            </p:cNvSpPr>
            <p:nvPr/>
          </p:nvSpPr>
          <p:spPr bwMode="auto">
            <a:xfrm>
              <a:off x="2151698" y="1825627"/>
              <a:ext cx="7582193" cy="8522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914" tIns="82277" rIns="104914" bIns="82277" numCol="1" spcCol="0" rtlCol="0" fromWordArt="0" anchor="t" anchorCtr="0" forceAA="0" compatLnSpc="1">
              <a:prstTxWarp prst="textNoShape">
                <a:avLst/>
              </a:prstTxWarp>
              <a:noAutofit/>
            </a:bodyPr>
            <a:lstStyle/>
            <a:p>
              <a:pPr defTabSz="524412" fontAlgn="base">
                <a:lnSpc>
                  <a:spcPct val="90000"/>
                </a:lnSpc>
                <a:spcBef>
                  <a:spcPct val="0"/>
                </a:spcBef>
                <a:spcAft>
                  <a:spcPct val="0"/>
                </a:spcAft>
              </a:pPr>
              <a:r>
                <a:rPr lang="en-GB" sz="1200" dirty="0">
                  <a:solidFill>
                    <a:schemeClr val="bg1"/>
                  </a:solidFill>
                  <a:latin typeface="Segoe UI Light" panose="020B0502040204020203" pitchFamily="34" charset="0"/>
                  <a:ea typeface="Segoe UI" pitchFamily="34" charset="0"/>
                  <a:cs typeface="Segoe UI Light" panose="020B0502040204020203" pitchFamily="34" charset="0"/>
                </a:rPr>
                <a:t>Spencer Harbar</a:t>
              </a:r>
              <a:endParaRPr lang="en-GB" sz="2142" dirty="0">
                <a:solidFill>
                  <a:schemeClr val="bg1"/>
                </a:solidFill>
                <a:latin typeface="Segoe UI Light" panose="020B0502040204020203" pitchFamily="34" charset="0"/>
                <a:ea typeface="Segoe UI" pitchFamily="34" charset="0"/>
                <a:cs typeface="Segoe UI Light" panose="020B0502040204020203" pitchFamily="34" charset="0"/>
              </a:endParaRPr>
            </a:p>
            <a:p>
              <a:pPr defTabSz="524412" fontAlgn="base">
                <a:lnSpc>
                  <a:spcPct val="90000"/>
                </a:lnSpc>
                <a:spcBef>
                  <a:spcPct val="0"/>
                </a:spcBef>
                <a:spcAft>
                  <a:spcPct val="0"/>
                </a:spcAft>
              </a:pPr>
              <a:r>
                <a:rPr lang="en-GB" sz="2142" dirty="0">
                  <a:solidFill>
                    <a:schemeClr val="bg1"/>
                  </a:solidFill>
                  <a:latin typeface="Segoe UI Light" panose="020B0502040204020203" pitchFamily="34" charset="0"/>
                  <a:ea typeface="Segoe UI" pitchFamily="34" charset="0"/>
                  <a:cs typeface="Segoe UI Light" panose="020B0502040204020203" pitchFamily="34" charset="0"/>
                </a:rPr>
                <a:t>Enterprise Architect</a:t>
              </a:r>
            </a:p>
            <a:p>
              <a:pPr defTabSz="524412" fontAlgn="base">
                <a:lnSpc>
                  <a:spcPct val="90000"/>
                </a:lnSpc>
                <a:spcBef>
                  <a:spcPct val="0"/>
                </a:spcBef>
                <a:spcAft>
                  <a:spcPct val="0"/>
                </a:spcAft>
              </a:pPr>
              <a:r>
                <a:rPr lang="en-GB" sz="2000" dirty="0">
                  <a:solidFill>
                    <a:schemeClr val="bg1"/>
                  </a:solidFill>
                  <a:latin typeface="Segoe UI Light" panose="020B0502040204020203" pitchFamily="34" charset="0"/>
                  <a:ea typeface="Segoe UI" pitchFamily="34" charset="0"/>
                  <a:cs typeface="Segoe UI Light" panose="020B0502040204020203" pitchFamily="34" charset="0"/>
                </a:rPr>
                <a:t>Edinburgh, </a:t>
              </a:r>
              <a:r>
                <a:rPr lang="en-GB" sz="2000" strike="sngStrike" dirty="0">
                  <a:solidFill>
                    <a:schemeClr val="bg1"/>
                  </a:solidFill>
                  <a:latin typeface="Segoe UI Light" panose="020B0502040204020203" pitchFamily="34" charset="0"/>
                  <a:ea typeface="Segoe UI" pitchFamily="34" charset="0"/>
                  <a:cs typeface="Segoe UI Light" panose="020B0502040204020203" pitchFamily="34" charset="0"/>
                </a:rPr>
                <a:t>United Kingdom</a:t>
              </a:r>
              <a:r>
                <a:rPr lang="en-GB" sz="2000" dirty="0">
                  <a:solidFill>
                    <a:schemeClr val="bg1"/>
                  </a:solidFill>
                  <a:latin typeface="Segoe UI Light" panose="020B0502040204020203" pitchFamily="34" charset="0"/>
                  <a:ea typeface="Segoe UI" pitchFamily="34" charset="0"/>
                  <a:cs typeface="Segoe UI Light" panose="020B0502040204020203" pitchFamily="34" charset="0"/>
                </a:rPr>
                <a:t> Scotland </a:t>
              </a:r>
              <a:r>
                <a:rPr lang="en-GB" sz="2000" dirty="0">
                  <a:solidFill>
                    <a:schemeClr val="bg1"/>
                  </a:solidFill>
                  <a:latin typeface="Segoe UI Light" panose="020B0502040204020203" pitchFamily="34" charset="0"/>
                  <a:ea typeface="Segoe UI" pitchFamily="34" charset="0"/>
                  <a:cs typeface="Segoe UI Light" panose="020B0502040204020203" pitchFamily="34" charset="0"/>
                  <a:sym typeface="Wingdings" panose="05000000000000000000" pitchFamily="2" charset="2"/>
                </a:rPr>
                <a:t></a:t>
              </a:r>
              <a:r>
                <a:rPr lang="en-GB" strike="sngStrike" dirty="0">
                  <a:solidFill>
                    <a:schemeClr val="bg1"/>
                  </a:solidFill>
                  <a:latin typeface="Segoe UI Light" panose="020B0502040204020203" pitchFamily="34" charset="0"/>
                  <a:ea typeface="Segoe UI" pitchFamily="34" charset="0"/>
                  <a:cs typeface="Segoe UI Light" panose="020B0502040204020203" pitchFamily="34" charset="0"/>
                </a:rPr>
                <a:t> </a:t>
              </a:r>
            </a:p>
            <a:p>
              <a:pPr defTabSz="524412" fontAlgn="base">
                <a:lnSpc>
                  <a:spcPct val="90000"/>
                </a:lnSpc>
                <a:spcBef>
                  <a:spcPct val="0"/>
                </a:spcBef>
                <a:spcAft>
                  <a:spcPct val="0"/>
                </a:spcAft>
              </a:pPr>
              <a:endParaRPr lang="en-GB" sz="107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26A7489E-9F8A-41F6-B2DF-A0A0A902C1E0}"/>
                </a:ext>
              </a:extLst>
            </p:cNvPr>
            <p:cNvSpPr>
              <a:spLocks/>
            </p:cNvSpPr>
            <p:nvPr/>
          </p:nvSpPr>
          <p:spPr bwMode="auto">
            <a:xfrm>
              <a:off x="2151698" y="2800137"/>
              <a:ext cx="2465824" cy="4267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914" tIns="82277" rIns="104914" bIns="82277" numCol="1" spcCol="0" rtlCol="0" fromWordArt="0" anchor="t" anchorCtr="0" forceAA="0" compatLnSpc="1">
              <a:prstTxWarp prst="textNoShape">
                <a:avLst/>
              </a:prstTxWarp>
              <a:noAutofit/>
            </a:bodyPr>
            <a:lstStyle/>
            <a:p>
              <a:pPr algn="ctr" defTabSz="524412" fontAlgn="base">
                <a:lnSpc>
                  <a:spcPct val="90000"/>
                </a:lnSpc>
                <a:spcBef>
                  <a:spcPct val="0"/>
                </a:spcBef>
                <a:spcAft>
                  <a:spcPct val="0"/>
                </a:spcAft>
              </a:pPr>
              <a:r>
                <a:rPr lang="en-GB" sz="1836" dirty="0">
                  <a:ln w="0"/>
                  <a:solidFill>
                    <a:schemeClr val="bg1"/>
                  </a:solidFill>
                  <a:latin typeface="Segoe UI Light" panose="020B0502040204020203" pitchFamily="34" charset="0"/>
                  <a:ea typeface="Segoe UI" pitchFamily="34" charset="0"/>
                  <a:cs typeface="Segoe UI Light" panose="020B0502040204020203" pitchFamily="34" charset="0"/>
                </a:rPr>
                <a:t>www.harbar.net</a:t>
              </a:r>
            </a:p>
            <a:p>
              <a:pPr algn="ctr" defTabSz="524412" fontAlgn="base">
                <a:lnSpc>
                  <a:spcPct val="90000"/>
                </a:lnSpc>
                <a:spcBef>
                  <a:spcPct val="0"/>
                </a:spcBef>
                <a:spcAft>
                  <a:spcPct val="0"/>
                </a:spcAft>
              </a:pPr>
              <a:endParaRPr lang="en-GB" sz="1071" dirty="0">
                <a:ln w="0"/>
                <a:solidFill>
                  <a:schemeClr val="bg1"/>
                </a:solidFill>
                <a:effectLst>
                  <a:outerShdw blurRad="38100" dist="19050" dir="2700000" algn="tl" rotWithShape="0">
                    <a:schemeClr val="dk1">
                      <a:alpha val="40000"/>
                    </a:schemeClr>
                  </a:outerShdw>
                </a:effectLst>
                <a:latin typeface="Segoe UI Light" panose="020B0502040204020203" pitchFamily="34" charset="0"/>
                <a:ea typeface="Segoe UI"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898EA8F0-0B5C-4BBE-A9C5-C3D4FD07AAED}"/>
                </a:ext>
              </a:extLst>
            </p:cNvPr>
            <p:cNvSpPr>
              <a:spLocks/>
            </p:cNvSpPr>
            <p:nvPr/>
          </p:nvSpPr>
          <p:spPr bwMode="auto">
            <a:xfrm>
              <a:off x="4715429" y="2800137"/>
              <a:ext cx="2465824" cy="4267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914" tIns="82277" rIns="104914" bIns="82277" numCol="1" spcCol="0" rtlCol="0" fromWordArt="0" anchor="t" anchorCtr="0" forceAA="0" compatLnSpc="1">
              <a:prstTxWarp prst="textNoShape">
                <a:avLst/>
              </a:prstTxWarp>
              <a:noAutofit/>
            </a:bodyPr>
            <a:lstStyle/>
            <a:p>
              <a:pPr algn="ctr" defTabSz="524412" fontAlgn="base">
                <a:lnSpc>
                  <a:spcPct val="90000"/>
                </a:lnSpc>
                <a:spcBef>
                  <a:spcPct val="0"/>
                </a:spcBef>
                <a:spcAft>
                  <a:spcPct val="0"/>
                </a:spcAft>
              </a:pPr>
              <a:r>
                <a:rPr lang="en-GB" sz="1836" dirty="0">
                  <a:solidFill>
                    <a:schemeClr val="tx1"/>
                  </a:solidFill>
                  <a:latin typeface="Segoe UI Light" panose="020B0502040204020203" pitchFamily="34" charset="0"/>
                  <a:ea typeface="Segoe UI" pitchFamily="34" charset="0"/>
                  <a:cs typeface="Segoe UI Light" panose="020B0502040204020203" pitchFamily="34" charset="0"/>
                </a:rPr>
                <a:t>spence@harbar.net</a:t>
              </a:r>
            </a:p>
            <a:p>
              <a:pPr algn="ctr" defTabSz="524412" fontAlgn="base">
                <a:lnSpc>
                  <a:spcPct val="90000"/>
                </a:lnSpc>
                <a:spcBef>
                  <a:spcPct val="0"/>
                </a:spcBef>
                <a:spcAft>
                  <a:spcPct val="0"/>
                </a:spcAft>
              </a:pPr>
              <a:endParaRPr lang="en-GB" sz="1071" dirty="0">
                <a:solidFill>
                  <a:schemeClr val="tx1"/>
                </a:solidFill>
                <a:latin typeface="Segoe UI Light" panose="020B0502040204020203" pitchFamily="34" charset="0"/>
                <a:ea typeface="Segoe UI"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14E2DCF0-724D-4BE7-9565-13A32A44E662}"/>
                </a:ext>
              </a:extLst>
            </p:cNvPr>
            <p:cNvSpPr>
              <a:spLocks/>
            </p:cNvSpPr>
            <p:nvPr/>
          </p:nvSpPr>
          <p:spPr bwMode="auto">
            <a:xfrm>
              <a:off x="7279160" y="2799319"/>
              <a:ext cx="2465824" cy="42672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914" tIns="82277" rIns="104914" bIns="82277" numCol="1" spcCol="0" rtlCol="0" fromWordArt="0" anchor="t" anchorCtr="0" forceAA="0" compatLnSpc="1">
              <a:prstTxWarp prst="textNoShape">
                <a:avLst/>
              </a:prstTxWarp>
              <a:noAutofit/>
            </a:bodyPr>
            <a:lstStyle/>
            <a:p>
              <a:pPr algn="ctr" defTabSz="524412" fontAlgn="base">
                <a:lnSpc>
                  <a:spcPct val="90000"/>
                </a:lnSpc>
                <a:spcBef>
                  <a:spcPct val="0"/>
                </a:spcBef>
                <a:spcAft>
                  <a:spcPct val="0"/>
                </a:spcAft>
              </a:pPr>
              <a:r>
                <a:rPr lang="en-GB" sz="1836" dirty="0">
                  <a:ln w="0"/>
                  <a:solidFill>
                    <a:schemeClr val="bg1"/>
                  </a:solidFill>
                  <a:latin typeface="Segoe UI Light" panose="020B0502040204020203" pitchFamily="34" charset="0"/>
                  <a:ea typeface="Segoe UI" pitchFamily="34" charset="0"/>
                  <a:cs typeface="Segoe UI Light" panose="020B0502040204020203" pitchFamily="34" charset="0"/>
                </a:rPr>
                <a:t>@</a:t>
              </a:r>
              <a:r>
                <a:rPr lang="en-GB" sz="1836" dirty="0" err="1">
                  <a:ln w="0"/>
                  <a:solidFill>
                    <a:schemeClr val="bg1"/>
                  </a:solidFill>
                  <a:latin typeface="Segoe UI Light" panose="020B0502040204020203" pitchFamily="34" charset="0"/>
                  <a:ea typeface="Segoe UI" pitchFamily="34" charset="0"/>
                  <a:cs typeface="Segoe UI Light" panose="020B0502040204020203" pitchFamily="34" charset="0"/>
                </a:rPr>
                <a:t>harbars</a:t>
              </a:r>
              <a:endParaRPr lang="en-GB" sz="1836" dirty="0">
                <a:ln w="0"/>
                <a:solidFill>
                  <a:schemeClr val="bg1"/>
                </a:solidFill>
                <a:latin typeface="Segoe UI Light" panose="020B0502040204020203" pitchFamily="34" charset="0"/>
                <a:ea typeface="Segoe UI" pitchFamily="34" charset="0"/>
                <a:cs typeface="Segoe UI Light" panose="020B0502040204020203" pitchFamily="34" charset="0"/>
              </a:endParaRPr>
            </a:p>
            <a:p>
              <a:pPr algn="ctr" defTabSz="524412" fontAlgn="base">
                <a:lnSpc>
                  <a:spcPct val="90000"/>
                </a:lnSpc>
                <a:spcBef>
                  <a:spcPct val="0"/>
                </a:spcBef>
                <a:spcAft>
                  <a:spcPct val="0"/>
                </a:spcAft>
              </a:pPr>
              <a:endParaRPr lang="en-GB" sz="1071" dirty="0">
                <a:ln w="0"/>
                <a:solidFill>
                  <a:schemeClr val="bg1"/>
                </a:solidFill>
                <a:effectLst>
                  <a:outerShdw blurRad="38100" dist="19050" dir="2700000" algn="tl" rotWithShape="0">
                    <a:schemeClr val="dk1">
                      <a:alpha val="40000"/>
                    </a:schemeClr>
                  </a:outerShdw>
                </a:effectLst>
                <a:latin typeface="Segoe UI Light" panose="020B0502040204020203" pitchFamily="34" charset="0"/>
                <a:ea typeface="Segoe UI" pitchFamily="34" charset="0"/>
                <a:cs typeface="Segoe UI Light" panose="020B0502040204020203" pitchFamily="34" charset="0"/>
              </a:endParaRPr>
            </a:p>
          </p:txBody>
        </p:sp>
      </p:grpSp>
      <p:pic>
        <p:nvPicPr>
          <p:cNvPr id="11" name="Picture 10">
            <a:extLst>
              <a:ext uri="{FF2B5EF4-FFF2-40B4-BE49-F238E27FC236}">
                <a16:creationId xmlns:a16="http://schemas.microsoft.com/office/drawing/2014/main" id="{61026C02-EB6E-4BCE-BD7A-B17E29E564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1506" y="4720272"/>
            <a:ext cx="597462" cy="279802"/>
          </a:xfrm>
          <a:prstGeom prst="rect">
            <a:avLst/>
          </a:prstGeom>
        </p:spPr>
      </p:pic>
      <p:pic>
        <p:nvPicPr>
          <p:cNvPr id="12" name="Picture 11" descr="mvp.png">
            <a:extLst>
              <a:ext uri="{FF2B5EF4-FFF2-40B4-BE49-F238E27FC236}">
                <a16:creationId xmlns:a16="http://schemas.microsoft.com/office/drawing/2014/main" id="{A8A6714E-B2A8-43F2-B73B-0ADBC2258E1E}"/>
              </a:ext>
            </a:extLst>
          </p:cNvPr>
          <p:cNvPicPr>
            <a:picLocks noChangeAspect="1"/>
          </p:cNvPicPr>
          <p:nvPr/>
        </p:nvPicPr>
        <p:blipFill>
          <a:blip r:embed="rId4" cstate="print"/>
          <a:stretch>
            <a:fillRect/>
          </a:stretch>
        </p:blipFill>
        <p:spPr>
          <a:xfrm>
            <a:off x="9953451" y="5543407"/>
            <a:ext cx="607517" cy="247679"/>
          </a:xfrm>
          <a:prstGeom prst="rect">
            <a:avLst/>
          </a:prstGeom>
        </p:spPr>
      </p:pic>
      <p:pic>
        <p:nvPicPr>
          <p:cNvPr id="13" name="Picture 12">
            <a:extLst>
              <a:ext uri="{FF2B5EF4-FFF2-40B4-BE49-F238E27FC236}">
                <a16:creationId xmlns:a16="http://schemas.microsoft.com/office/drawing/2014/main" id="{402983C5-2DAA-4124-8E71-50D086E72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3451" y="5136454"/>
            <a:ext cx="646078" cy="312303"/>
          </a:xfrm>
          <a:prstGeom prst="rect">
            <a:avLst/>
          </a:prstGeom>
        </p:spPr>
      </p:pic>
      <p:pic>
        <p:nvPicPr>
          <p:cNvPr id="14" name="Picture 13">
            <a:extLst>
              <a:ext uri="{FF2B5EF4-FFF2-40B4-BE49-F238E27FC236}">
                <a16:creationId xmlns:a16="http://schemas.microsoft.com/office/drawing/2014/main" id="{A83DA452-F938-4254-98AF-E264451822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1513" y="4245051"/>
            <a:ext cx="648018" cy="313241"/>
          </a:xfrm>
          <a:prstGeom prst="rect">
            <a:avLst/>
          </a:prstGeom>
        </p:spPr>
      </p:pic>
      <p:pic>
        <p:nvPicPr>
          <p:cNvPr id="15" name="Picture 14">
            <a:extLst>
              <a:ext uri="{FF2B5EF4-FFF2-40B4-BE49-F238E27FC236}">
                <a16:creationId xmlns:a16="http://schemas.microsoft.com/office/drawing/2014/main" id="{196EF30B-704E-4E6E-8A40-BF679352F8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1507" y="5885735"/>
            <a:ext cx="895418" cy="374827"/>
          </a:xfrm>
          <a:prstGeom prst="rect">
            <a:avLst/>
          </a:prstGeom>
        </p:spPr>
      </p:pic>
    </p:spTree>
    <p:extLst>
      <p:ext uri="{BB962C8B-B14F-4D97-AF65-F5344CB8AC3E}">
        <p14:creationId xmlns:p14="http://schemas.microsoft.com/office/powerpoint/2010/main" val="604172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202B8D-081A-45CD-8ADE-AA34BBE602DC}"/>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73F9A48C-A9A2-4008-A95F-66972D9C0405}"/>
              </a:ext>
            </a:extLst>
          </p:cNvPr>
          <p:cNvSpPr>
            <a:spLocks noGrp="1"/>
          </p:cNvSpPr>
          <p:nvPr>
            <p:ph type="title"/>
          </p:nvPr>
        </p:nvSpPr>
        <p:spPr/>
        <p:txBody>
          <a:bodyPr/>
          <a:lstStyle/>
          <a:p>
            <a:r>
              <a:rPr lang="en-GB" dirty="0"/>
              <a:t>Consistency!!</a:t>
            </a:r>
            <a:endParaRPr lang="en-GB" dirty="0">
              <a:solidFill>
                <a:srgbClr val="FF0000"/>
              </a:solidFill>
            </a:endParaRPr>
          </a:p>
        </p:txBody>
      </p:sp>
      <p:pic>
        <p:nvPicPr>
          <p:cNvPr id="4" name="Picture 3">
            <a:extLst>
              <a:ext uri="{FF2B5EF4-FFF2-40B4-BE49-F238E27FC236}">
                <a16:creationId xmlns:a16="http://schemas.microsoft.com/office/drawing/2014/main" id="{467BA324-FF1C-474D-86CD-010B4A111474}"/>
              </a:ext>
            </a:extLst>
          </p:cNvPr>
          <p:cNvPicPr>
            <a:picLocks noChangeAspect="1"/>
          </p:cNvPicPr>
          <p:nvPr/>
        </p:nvPicPr>
        <p:blipFill>
          <a:blip r:embed="rId2"/>
          <a:stretch>
            <a:fillRect/>
          </a:stretch>
        </p:blipFill>
        <p:spPr>
          <a:xfrm>
            <a:off x="1300508" y="1691142"/>
            <a:ext cx="9648175" cy="4578929"/>
          </a:xfrm>
          <a:prstGeom prst="rect">
            <a:avLst/>
          </a:prstGeom>
        </p:spPr>
      </p:pic>
    </p:spTree>
    <p:extLst>
      <p:ext uri="{BB962C8B-B14F-4D97-AF65-F5344CB8AC3E}">
        <p14:creationId xmlns:p14="http://schemas.microsoft.com/office/powerpoint/2010/main" val="3825126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E004D3-6344-4555-864E-81527B69F626}"/>
              </a:ext>
            </a:extLst>
          </p:cNvPr>
          <p:cNvSpPr>
            <a:spLocks noGrp="1"/>
          </p:cNvSpPr>
          <p:nvPr>
            <p:ph type="title"/>
          </p:nvPr>
        </p:nvSpPr>
        <p:spPr/>
        <p:txBody>
          <a:bodyPr/>
          <a:lstStyle/>
          <a:p>
            <a:r>
              <a:rPr lang="en-GB" dirty="0"/>
              <a:t>Essential </a:t>
            </a:r>
            <a:r>
              <a:rPr lang="en-GB" dirty="0" err="1"/>
              <a:t>Workpad</a:t>
            </a:r>
            <a:r>
              <a:rPr lang="en-GB" dirty="0"/>
              <a:t> Modules for Office 365</a:t>
            </a:r>
          </a:p>
        </p:txBody>
      </p:sp>
      <p:sp>
        <p:nvSpPr>
          <p:cNvPr id="6" name="Content Placeholder 5">
            <a:extLst>
              <a:ext uri="{FF2B5EF4-FFF2-40B4-BE49-F238E27FC236}">
                <a16:creationId xmlns:a16="http://schemas.microsoft.com/office/drawing/2014/main" id="{87EC85B2-CD6B-4452-B9D2-1A9AAF25CEF9}"/>
              </a:ext>
            </a:extLst>
          </p:cNvPr>
          <p:cNvSpPr>
            <a:spLocks noGrp="1"/>
          </p:cNvSpPr>
          <p:nvPr>
            <p:ph idx="1"/>
          </p:nvPr>
        </p:nvSpPr>
        <p:spPr/>
        <p:txBody>
          <a:bodyPr>
            <a:normAutofit fontScale="92500" lnSpcReduction="10000"/>
          </a:bodyPr>
          <a:lstStyle/>
          <a:p>
            <a:endParaRPr lang="en-GB" sz="1600" dirty="0"/>
          </a:p>
          <a:p>
            <a:r>
              <a:rPr lang="en-GB" sz="1600" dirty="0"/>
              <a:t>Sign-in assistant (needed for MSOL and </a:t>
            </a:r>
            <a:r>
              <a:rPr lang="en-GB" sz="1600" dirty="0" err="1"/>
              <a:t>AzureAD</a:t>
            </a:r>
            <a:r>
              <a:rPr lang="en-GB" sz="1600" dirty="0"/>
              <a:t> Modules)</a:t>
            </a:r>
          </a:p>
          <a:p>
            <a:r>
              <a:rPr lang="en-GB" sz="1600" dirty="0"/>
              <a:t>Microsoft Online (1.1.183.17) </a:t>
            </a:r>
          </a:p>
          <a:p>
            <a:r>
              <a:rPr lang="en-GB" sz="1600" dirty="0" err="1"/>
              <a:t>AzureAD</a:t>
            </a:r>
            <a:r>
              <a:rPr lang="en-GB" sz="1600" dirty="0"/>
              <a:t> (2.0.2.16) </a:t>
            </a:r>
          </a:p>
          <a:p>
            <a:r>
              <a:rPr lang="en-GB" sz="1600" dirty="0" err="1"/>
              <a:t>AzureADPreview</a:t>
            </a:r>
            <a:r>
              <a:rPr lang="en-GB" sz="1600" dirty="0"/>
              <a:t> (2.0.2.27) </a:t>
            </a:r>
          </a:p>
          <a:p>
            <a:r>
              <a:rPr lang="en-GB" sz="1600" dirty="0"/>
              <a:t>SharePoint Online (16.0.9021.1200) </a:t>
            </a:r>
          </a:p>
          <a:p>
            <a:r>
              <a:rPr lang="en-GB" sz="1600" dirty="0"/>
              <a:t>Microsoft Teams Management Preview (0.9.6) ​</a:t>
            </a:r>
          </a:p>
          <a:p>
            <a:r>
              <a:rPr lang="en-GB" sz="1600" dirty="0"/>
              <a:t>Microsoft Teams Management (1.0)</a:t>
            </a:r>
          </a:p>
          <a:p>
            <a:r>
              <a:rPr lang="en-GB" sz="1600" dirty="0"/>
              <a:t>Skype for Business  </a:t>
            </a:r>
          </a:p>
          <a:p>
            <a:r>
              <a:rPr lang="en-GB" sz="1600" dirty="0"/>
              <a:t>Exchange Online</a:t>
            </a:r>
          </a:p>
          <a:p>
            <a:r>
              <a:rPr lang="en-GB" sz="1600" dirty="0"/>
              <a:t>Flow and PowerApps (1.0.7 &amp; 2.0.4) </a:t>
            </a:r>
          </a:p>
          <a:p>
            <a:r>
              <a:rPr lang="en-GB" sz="1600" dirty="0"/>
              <a:t>Flow and PowerApps management </a:t>
            </a:r>
          </a:p>
          <a:p>
            <a:r>
              <a:rPr lang="en-GB" sz="1600" dirty="0"/>
              <a:t>SharePoint PnP PowerShell (3.10.1906.0) </a:t>
            </a:r>
          </a:p>
          <a:p>
            <a:r>
              <a:rPr lang="en-GB" sz="1600" dirty="0"/>
              <a:t>Credential Manager (2.0) </a:t>
            </a:r>
          </a:p>
          <a:p>
            <a:endParaRPr lang="en-GB" sz="2000" dirty="0"/>
          </a:p>
        </p:txBody>
      </p:sp>
    </p:spTree>
    <p:extLst>
      <p:ext uri="{BB962C8B-B14F-4D97-AF65-F5344CB8AC3E}">
        <p14:creationId xmlns:p14="http://schemas.microsoft.com/office/powerpoint/2010/main" val="254647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solidFill>
                  <a:schemeClr val="bg1"/>
                </a:solidFill>
                <a:effectLst>
                  <a:outerShdw blurRad="38100" dist="38100" dir="2700000" algn="tl">
                    <a:srgbClr val="000000">
                      <a:alpha val="43137"/>
                    </a:srgbClr>
                  </a:outerShdw>
                </a:effectLst>
              </a:rPr>
              <a:t>Reusable Tooling</a:t>
            </a:r>
          </a:p>
        </p:txBody>
      </p:sp>
      <p:sp>
        <p:nvSpPr>
          <p:cNvPr id="3" name="Text Placeholder 2">
            <a:extLst>
              <a:ext uri="{FF2B5EF4-FFF2-40B4-BE49-F238E27FC236}">
                <a16:creationId xmlns:a16="http://schemas.microsoft.com/office/drawing/2014/main" id="{EE2B768B-EAB8-4808-8B71-555EFE0A78AB}"/>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31FFDF9E-1C43-4BFC-8700-746CC2B1D9F0}"/>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6211D763-A504-45D3-820A-25C6DCAFF819}"/>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0E344828-2537-4EF7-8F13-B589DA615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2308106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a:t>
            </a:r>
          </a:p>
        </p:txBody>
      </p:sp>
      <p:sp>
        <p:nvSpPr>
          <p:cNvPr id="5" name="Content Placeholder 4"/>
          <p:cNvSpPr>
            <a:spLocks noGrp="1"/>
          </p:cNvSpPr>
          <p:nvPr>
            <p:ph idx="1"/>
          </p:nvPr>
        </p:nvSpPr>
        <p:spPr/>
        <p:txBody>
          <a:bodyPr>
            <a:normAutofit fontScale="92500" lnSpcReduction="20000"/>
          </a:bodyPr>
          <a:lstStyle/>
          <a:p>
            <a:r>
              <a:rPr lang="en-US" dirty="0"/>
              <a:t>The preferred model for PowerShell automation across the stack</a:t>
            </a:r>
          </a:p>
          <a:p>
            <a:r>
              <a:rPr lang="en-US" dirty="0"/>
              <a:t>The “make it so” engine</a:t>
            </a:r>
          </a:p>
          <a:p>
            <a:r>
              <a:rPr lang="en-US" dirty="0"/>
              <a:t>Ensure initial deployment and operational state</a:t>
            </a:r>
          </a:p>
          <a:p>
            <a:endParaRPr lang="en-US" dirty="0"/>
          </a:p>
          <a:p>
            <a:r>
              <a:rPr lang="en-US" dirty="0"/>
              <a:t>SharePoint DSC Resources are a quality implementation, but…</a:t>
            </a:r>
          </a:p>
          <a:p>
            <a:pPr lvl="1"/>
            <a:r>
              <a:rPr lang="en-US" dirty="0"/>
              <a:t>focus on initial deployment</a:t>
            </a:r>
          </a:p>
          <a:p>
            <a:pPr lvl="1"/>
            <a:r>
              <a:rPr lang="en-US" dirty="0"/>
              <a:t>Many elements of SharePoint do not allow the full DSC implementation</a:t>
            </a:r>
          </a:p>
          <a:p>
            <a:pPr lvl="1"/>
            <a:r>
              <a:rPr lang="en-US" dirty="0"/>
              <a:t>Enforces a deployment approach</a:t>
            </a:r>
          </a:p>
          <a:p>
            <a:pPr lvl="1"/>
            <a:r>
              <a:rPr lang="en-US" dirty="0"/>
              <a:t>Additional infrastructure requirements</a:t>
            </a:r>
          </a:p>
          <a:p>
            <a:pPr lvl="1"/>
            <a:r>
              <a:rPr lang="en-US" dirty="0"/>
              <a:t>Most issues are not the resources but rather the back end management APIs</a:t>
            </a:r>
          </a:p>
          <a:p>
            <a:pPr lvl="1"/>
            <a:r>
              <a:rPr lang="en-US" dirty="0">
                <a:hlinkClick r:id="rId2"/>
              </a:rPr>
              <a:t>https://github.com/PowerShell/SharePointDsc</a:t>
            </a:r>
            <a:r>
              <a:rPr lang="en-US" dirty="0"/>
              <a:t> </a:t>
            </a:r>
          </a:p>
          <a:p>
            <a:pPr lvl="1"/>
            <a:r>
              <a:rPr lang="en-US" dirty="0"/>
              <a:t>Same holds true for </a:t>
            </a:r>
            <a:r>
              <a:rPr lang="en-US" dirty="0" err="1"/>
              <a:t>ReverseDSC</a:t>
            </a:r>
            <a:r>
              <a:rPr lang="en-US" dirty="0"/>
              <a:t> </a:t>
            </a:r>
            <a:r>
              <a:rPr lang="en-US" dirty="0" err="1"/>
              <a:t>etc</a:t>
            </a:r>
            <a:endParaRPr lang="en-US" dirty="0"/>
          </a:p>
        </p:txBody>
      </p:sp>
    </p:spTree>
    <p:extLst>
      <p:ext uri="{BB962C8B-B14F-4D97-AF65-F5344CB8AC3E}">
        <p14:creationId xmlns:p14="http://schemas.microsoft.com/office/powerpoint/2010/main" val="527930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7355-E0E4-4A39-85D6-DDCFE4ADF0E5}"/>
              </a:ext>
            </a:extLst>
          </p:cNvPr>
          <p:cNvSpPr>
            <a:spLocks noGrp="1"/>
          </p:cNvSpPr>
          <p:nvPr>
            <p:ph type="title"/>
          </p:nvPr>
        </p:nvSpPr>
        <p:spPr/>
        <p:txBody>
          <a:bodyPr>
            <a:normAutofit/>
          </a:bodyPr>
          <a:lstStyle/>
          <a:p>
            <a:r>
              <a:rPr lang="en-GB" sz="3999" dirty="0"/>
              <a:t>SharePoint / Office 365 PnP PowerShell CmdLets</a:t>
            </a:r>
          </a:p>
        </p:txBody>
      </p:sp>
      <p:sp>
        <p:nvSpPr>
          <p:cNvPr id="3" name="Text Placeholder 2">
            <a:extLst>
              <a:ext uri="{FF2B5EF4-FFF2-40B4-BE49-F238E27FC236}">
                <a16:creationId xmlns:a16="http://schemas.microsoft.com/office/drawing/2014/main" id="{1641C6A1-3ED2-491E-9B62-C196C5140634}"/>
              </a:ext>
            </a:extLst>
          </p:cNvPr>
          <p:cNvSpPr>
            <a:spLocks noGrp="1"/>
          </p:cNvSpPr>
          <p:nvPr>
            <p:ph idx="1"/>
          </p:nvPr>
        </p:nvSpPr>
        <p:spPr/>
        <p:txBody>
          <a:bodyPr>
            <a:normAutofit lnSpcReduction="10000"/>
          </a:bodyPr>
          <a:lstStyle/>
          <a:p>
            <a:r>
              <a:rPr lang="en-GB" sz="3136" dirty="0">
                <a:hlinkClick r:id="rId2"/>
              </a:rPr>
              <a:t>https://github.com/SharePoint/PnP-PowerShell</a:t>
            </a:r>
            <a:endParaRPr lang="en-GB" sz="3136" dirty="0"/>
          </a:p>
          <a:p>
            <a:endParaRPr lang="en-GB" sz="3136" dirty="0"/>
          </a:p>
          <a:p>
            <a:r>
              <a:rPr lang="en-GB" sz="3136" dirty="0"/>
              <a:t>Library of PowerShell Cmdlets for provisioning and artefact management</a:t>
            </a:r>
          </a:p>
          <a:p>
            <a:r>
              <a:rPr lang="en-GB" sz="3136" dirty="0"/>
              <a:t>Leverages CSOM</a:t>
            </a:r>
          </a:p>
          <a:p>
            <a:r>
              <a:rPr lang="en-GB" sz="3136" dirty="0"/>
              <a:t>On Premises and Office 365</a:t>
            </a:r>
          </a:p>
          <a:p>
            <a:endParaRPr lang="en-GB" sz="3136" dirty="0"/>
          </a:p>
          <a:p>
            <a:r>
              <a:rPr lang="en-GB" sz="3136" dirty="0">
                <a:hlinkClick r:id="rId3"/>
              </a:rPr>
              <a:t>https://channel9.msdn.com/blogs/OfficeDevPnP/Introduction-to-PnP-PowerShell-Cmdlets</a:t>
            </a:r>
            <a:r>
              <a:rPr lang="en-GB" sz="3136" dirty="0"/>
              <a:t> </a:t>
            </a:r>
          </a:p>
        </p:txBody>
      </p:sp>
    </p:spTree>
    <p:extLst>
      <p:ext uri="{BB962C8B-B14F-4D97-AF65-F5344CB8AC3E}">
        <p14:creationId xmlns:p14="http://schemas.microsoft.com/office/powerpoint/2010/main" val="2809583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8701-6E9B-47A8-A998-FC1AFE9F7E2E}"/>
              </a:ext>
            </a:extLst>
          </p:cNvPr>
          <p:cNvSpPr>
            <a:spLocks noGrp="1"/>
          </p:cNvSpPr>
          <p:nvPr>
            <p:ph type="title"/>
          </p:nvPr>
        </p:nvSpPr>
        <p:spPr/>
        <p:txBody>
          <a:bodyPr/>
          <a:lstStyle/>
          <a:p>
            <a:r>
              <a:rPr lang="en-GB" dirty="0"/>
              <a:t>“</a:t>
            </a:r>
            <a:r>
              <a:rPr lang="en-GB" dirty="0" err="1"/>
              <a:t>Workpads</a:t>
            </a:r>
            <a:r>
              <a:rPr lang="en-GB" dirty="0"/>
              <a:t>”</a:t>
            </a:r>
          </a:p>
        </p:txBody>
      </p:sp>
      <p:sp>
        <p:nvSpPr>
          <p:cNvPr id="3" name="Text Placeholder 2">
            <a:extLst>
              <a:ext uri="{FF2B5EF4-FFF2-40B4-BE49-F238E27FC236}">
                <a16:creationId xmlns:a16="http://schemas.microsoft.com/office/drawing/2014/main" id="{67B001C9-375A-419B-A817-09CC1432392A}"/>
              </a:ext>
            </a:extLst>
          </p:cNvPr>
          <p:cNvSpPr>
            <a:spLocks noGrp="1"/>
          </p:cNvSpPr>
          <p:nvPr>
            <p:ph idx="1"/>
          </p:nvPr>
        </p:nvSpPr>
        <p:spPr/>
        <p:txBody>
          <a:bodyPr>
            <a:normAutofit/>
          </a:bodyPr>
          <a:lstStyle/>
          <a:p>
            <a:r>
              <a:rPr lang="en-GB" dirty="0"/>
              <a:t>Many customers invest in building a “</a:t>
            </a:r>
            <a:r>
              <a:rPr lang="en-GB" dirty="0" err="1"/>
              <a:t>workpad</a:t>
            </a:r>
            <a:r>
              <a:rPr lang="en-GB" dirty="0"/>
              <a:t>”</a:t>
            </a:r>
          </a:p>
          <a:p>
            <a:r>
              <a:rPr lang="en-GB" dirty="0"/>
              <a:t>Working set of common routines and utilities which avoid risks of </a:t>
            </a:r>
            <a:r>
              <a:rPr lang="en-GB" dirty="0" err="1"/>
              <a:t>adhoc</a:t>
            </a:r>
            <a:r>
              <a:rPr lang="en-GB" dirty="0"/>
              <a:t> scripting</a:t>
            </a:r>
          </a:p>
          <a:p>
            <a:r>
              <a:rPr lang="en-GB" dirty="0"/>
              <a:t>Which combine together the variety of approaches discussed</a:t>
            </a:r>
          </a:p>
        </p:txBody>
      </p:sp>
    </p:spTree>
    <p:extLst>
      <p:ext uri="{BB962C8B-B14F-4D97-AF65-F5344CB8AC3E}">
        <p14:creationId xmlns:p14="http://schemas.microsoft.com/office/powerpoint/2010/main" val="423246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i-FI" dirty="0">
                <a:solidFill>
                  <a:srgbClr val="C00000"/>
                </a:solidFill>
              </a:rPr>
              <a:t>Demo</a:t>
            </a:r>
            <a:endParaRPr lang="en-GB" dirty="0">
              <a:solidFill>
                <a:srgbClr val="C00000"/>
              </a:solidFill>
            </a:endParaRPr>
          </a:p>
        </p:txBody>
      </p:sp>
      <p:sp>
        <p:nvSpPr>
          <p:cNvPr id="9" name="Text Placeholder 8"/>
          <p:cNvSpPr>
            <a:spLocks noGrp="1"/>
          </p:cNvSpPr>
          <p:nvPr>
            <p:ph type="body" sz="quarter" idx="11"/>
          </p:nvPr>
        </p:nvSpPr>
        <p:spPr/>
        <p:txBody>
          <a:bodyPr/>
          <a:lstStyle/>
          <a:p>
            <a:r>
              <a:rPr lang="en-US" sz="5400" dirty="0"/>
              <a:t>Broken legacy management APIs</a:t>
            </a:r>
          </a:p>
          <a:p>
            <a:r>
              <a:rPr lang="en-US" sz="5400" dirty="0" err="1"/>
              <a:t>Workpad</a:t>
            </a:r>
            <a:r>
              <a:rPr lang="en-US" sz="5400" dirty="0"/>
              <a:t> (time permitting)</a:t>
            </a:r>
            <a:endParaRPr lang="en-GB" sz="5400" dirty="0"/>
          </a:p>
        </p:txBody>
      </p:sp>
      <p:sp>
        <p:nvSpPr>
          <p:cNvPr id="2" name="Subtitle 1"/>
          <p:cNvSpPr>
            <a:spLocks noGrp="1"/>
          </p:cNvSpPr>
          <p:nvPr>
            <p:ph type="subTitle" idx="1"/>
          </p:nvPr>
        </p:nvSpPr>
        <p:spPr/>
        <p:txBody>
          <a:bodyPr/>
          <a:lstStyle/>
          <a:p>
            <a:r>
              <a:rPr lang="en-US" dirty="0"/>
              <a:t>Github.com/</a:t>
            </a:r>
            <a:r>
              <a:rPr lang="en-US" dirty="0" err="1"/>
              <a:t>harbars</a:t>
            </a:r>
            <a:r>
              <a:rPr lang="en-US" dirty="0"/>
              <a:t>/spat</a:t>
            </a:r>
            <a:endParaRPr lang="pt-PT" dirty="0"/>
          </a:p>
        </p:txBody>
      </p:sp>
    </p:spTree>
    <p:extLst>
      <p:ext uri="{BB962C8B-B14F-4D97-AF65-F5344CB8AC3E}">
        <p14:creationId xmlns:p14="http://schemas.microsoft.com/office/powerpoint/2010/main" val="969431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515988-4C42-4586-B682-1957B1DFA527}"/>
              </a:ext>
            </a:extLst>
          </p:cNvPr>
          <p:cNvSpPr>
            <a:spLocks noGrp="1"/>
          </p:cNvSpPr>
          <p:nvPr>
            <p:ph type="title"/>
          </p:nvPr>
        </p:nvSpPr>
        <p:spPr/>
        <p:txBody>
          <a:bodyPr/>
          <a:lstStyle/>
          <a:p>
            <a:r>
              <a:rPr lang="en-GB" dirty="0"/>
              <a:t>Other Tooling Considerations</a:t>
            </a:r>
          </a:p>
        </p:txBody>
      </p:sp>
      <p:sp>
        <p:nvSpPr>
          <p:cNvPr id="5" name="Content Placeholder 4">
            <a:extLst>
              <a:ext uri="{FF2B5EF4-FFF2-40B4-BE49-F238E27FC236}">
                <a16:creationId xmlns:a16="http://schemas.microsoft.com/office/drawing/2014/main" id="{BCB8825F-4B8B-4E0B-A96A-3E7250B6694F}"/>
              </a:ext>
            </a:extLst>
          </p:cNvPr>
          <p:cNvSpPr>
            <a:spLocks noGrp="1"/>
          </p:cNvSpPr>
          <p:nvPr>
            <p:ph idx="1"/>
          </p:nvPr>
        </p:nvSpPr>
        <p:spPr/>
        <p:txBody>
          <a:bodyPr>
            <a:normAutofit/>
          </a:bodyPr>
          <a:lstStyle/>
          <a:p>
            <a:r>
              <a:rPr lang="en-GB" dirty="0"/>
              <a:t>Shell vs ISE vs Visual Studio Code</a:t>
            </a:r>
          </a:p>
          <a:p>
            <a:r>
              <a:rPr lang="en-GB" dirty="0"/>
              <a:t>Scheduling, Logging, Reporting</a:t>
            </a:r>
          </a:p>
          <a:p>
            <a:r>
              <a:rPr lang="en-GB" dirty="0"/>
              <a:t>Third party tools – everything from Ultra Edit to Quest </a:t>
            </a:r>
          </a:p>
          <a:p>
            <a:endParaRPr lang="en-GB" dirty="0"/>
          </a:p>
          <a:p>
            <a:r>
              <a:rPr lang="en-GB" dirty="0"/>
              <a:t>Working across authoring environments to production environments (“DTAP” – or even worse, “agile” </a:t>
            </a:r>
            <a:r>
              <a:rPr lang="en-GB" dirty="0">
                <a:sym typeface="Wingdings" panose="05000000000000000000" pitchFamily="2" charset="2"/>
              </a:rPr>
              <a:t>)</a:t>
            </a:r>
            <a:endParaRPr lang="en-GB" dirty="0"/>
          </a:p>
          <a:p>
            <a:endParaRPr lang="en-GB" dirty="0"/>
          </a:p>
        </p:txBody>
      </p:sp>
    </p:spTree>
    <p:extLst>
      <p:ext uri="{BB962C8B-B14F-4D97-AF65-F5344CB8AC3E}">
        <p14:creationId xmlns:p14="http://schemas.microsoft.com/office/powerpoint/2010/main" val="198755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solidFill>
                  <a:schemeClr val="bg1"/>
                </a:solidFill>
                <a:effectLst>
                  <a:outerShdw blurRad="38100" dist="38100" dir="2700000" algn="tl">
                    <a:srgbClr val="000000">
                      <a:alpha val="43137"/>
                    </a:srgbClr>
                  </a:outerShdw>
                </a:effectLst>
              </a:rPr>
              <a:t>Wrap Up</a:t>
            </a:r>
          </a:p>
        </p:txBody>
      </p:sp>
      <p:sp>
        <p:nvSpPr>
          <p:cNvPr id="3" name="Text Placeholder 2">
            <a:extLst>
              <a:ext uri="{FF2B5EF4-FFF2-40B4-BE49-F238E27FC236}">
                <a16:creationId xmlns:a16="http://schemas.microsoft.com/office/drawing/2014/main" id="{1EB66440-94B4-47DB-930E-1EDC4A0D4AC5}"/>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0BFFAC79-11D5-4373-83E3-91E9703FCB54}"/>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E2CBEE97-B52D-480C-B56F-D7A37DAFAC0C}"/>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50FEFCFF-0C88-49F4-9F4B-48DC553A9D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14089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Summary</a:t>
            </a:r>
          </a:p>
        </p:txBody>
      </p:sp>
      <p:sp>
        <p:nvSpPr>
          <p:cNvPr id="5" name="Content Placeholder 4"/>
          <p:cNvSpPr>
            <a:spLocks noGrp="1"/>
          </p:cNvSpPr>
          <p:nvPr>
            <p:ph idx="1"/>
          </p:nvPr>
        </p:nvSpPr>
        <p:spPr/>
        <p:txBody>
          <a:bodyPr>
            <a:normAutofit/>
          </a:bodyPr>
          <a:lstStyle/>
          <a:p>
            <a:r>
              <a:rPr lang="en-GB" sz="3136" dirty="0"/>
              <a:t>SharePoint’s management APIs and legacy PowerShell implementation prevents a “step change” in automation solutions</a:t>
            </a:r>
          </a:p>
          <a:p>
            <a:r>
              <a:rPr lang="en-GB" sz="3136" dirty="0"/>
              <a:t>Become a tool maker rather than a “tool”</a:t>
            </a:r>
          </a:p>
          <a:p>
            <a:r>
              <a:rPr lang="en-GB" sz="3136" dirty="0"/>
              <a:t>Remember the core principal of PowerShell – compositional management</a:t>
            </a:r>
          </a:p>
          <a:p>
            <a:r>
              <a:rPr lang="en-GB" sz="3136" dirty="0"/>
              <a:t>Invest in building  “toolkits” for common administration tasks</a:t>
            </a:r>
          </a:p>
          <a:p>
            <a:r>
              <a:rPr lang="en-GB" sz="3136" dirty="0"/>
              <a:t>Understand the “quirks” of SharePoint, Office 365 and Azure</a:t>
            </a:r>
          </a:p>
        </p:txBody>
      </p:sp>
    </p:spTree>
    <p:extLst>
      <p:ext uri="{BB962C8B-B14F-4D97-AF65-F5344CB8AC3E}">
        <p14:creationId xmlns:p14="http://schemas.microsoft.com/office/powerpoint/2010/main" val="1560493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D352-2266-4F27-86E9-200D256F89B4}"/>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099A1B61-F435-4087-9867-396C450A1F0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5404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C534-5B38-4346-8F1B-A320145827AA}"/>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10861394-1084-482B-BFBF-AB35383D3EBC}"/>
              </a:ext>
            </a:extLst>
          </p:cNvPr>
          <p:cNvSpPr>
            <a:spLocks noGrp="1"/>
          </p:cNvSpPr>
          <p:nvPr>
            <p:ph idx="1"/>
          </p:nvPr>
        </p:nvSpPr>
        <p:spPr/>
        <p:txBody>
          <a:bodyPr>
            <a:normAutofit fontScale="92500" lnSpcReduction="20000"/>
          </a:bodyPr>
          <a:lstStyle/>
          <a:p>
            <a:r>
              <a:rPr lang="en-GB" dirty="0"/>
              <a:t>Stay current with PowerShell platform capabilities</a:t>
            </a:r>
          </a:p>
          <a:p>
            <a:pPr marL="457200" lvl="1" indent="0">
              <a:buNone/>
            </a:pPr>
            <a:r>
              <a:rPr lang="en-GB" dirty="0"/>
              <a:t>Past examples include remoting, classes and of course DSC</a:t>
            </a:r>
          </a:p>
          <a:p>
            <a:pPr marL="457200" lvl="1" indent="0">
              <a:buNone/>
            </a:pPr>
            <a:r>
              <a:rPr lang="en-GB" dirty="0"/>
              <a:t>There will be more especially related to large scale management scenarios and X platform</a:t>
            </a:r>
            <a:br>
              <a:rPr lang="en-GB" dirty="0"/>
            </a:br>
            <a:endParaRPr lang="en-GB" dirty="0"/>
          </a:p>
          <a:p>
            <a:r>
              <a:rPr lang="en-GB" dirty="0"/>
              <a:t>Feedback to Microsoft on what needs fixed</a:t>
            </a:r>
          </a:p>
          <a:p>
            <a:pPr marL="457200" lvl="1" indent="0">
              <a:buNone/>
            </a:pPr>
            <a:r>
              <a:rPr lang="en-GB" dirty="0"/>
              <a:t>Whilst legacy management APIs are unlikely to be fully addressed…</a:t>
            </a:r>
          </a:p>
          <a:p>
            <a:pPr marL="457200" lvl="1" indent="0">
              <a:buNone/>
            </a:pPr>
            <a:r>
              <a:rPr lang="en-GB" dirty="0"/>
              <a:t>SP On Premises team are invested in bridging the gaps in this area…</a:t>
            </a:r>
          </a:p>
          <a:p>
            <a:pPr marL="914400" lvl="2" indent="0">
              <a:buNone/>
            </a:pPr>
            <a:r>
              <a:rPr lang="en-GB" dirty="0"/>
              <a:t>…but it needs continual pressure and justification</a:t>
            </a:r>
          </a:p>
          <a:p>
            <a:pPr lvl="2"/>
            <a:endParaRPr lang="en-GB" dirty="0"/>
          </a:p>
          <a:p>
            <a:r>
              <a:rPr lang="en-GB" dirty="0"/>
              <a:t>Much more traction in the O365 world</a:t>
            </a:r>
          </a:p>
          <a:p>
            <a:r>
              <a:rPr lang="en-GB" dirty="0"/>
              <a:t>	</a:t>
            </a:r>
            <a:r>
              <a:rPr lang="en-GB" sz="2200" dirty="0"/>
              <a:t>however significant gaps mandate tooling from elsewhere</a:t>
            </a:r>
          </a:p>
          <a:p>
            <a:r>
              <a:rPr lang="en-GB" sz="2200" dirty="0"/>
              <a:t>	e.g. PnP PowerShell, </a:t>
            </a:r>
          </a:p>
          <a:p>
            <a:endParaRPr lang="en-GB" dirty="0"/>
          </a:p>
        </p:txBody>
      </p:sp>
    </p:spTree>
    <p:extLst>
      <p:ext uri="{BB962C8B-B14F-4D97-AF65-F5344CB8AC3E}">
        <p14:creationId xmlns:p14="http://schemas.microsoft.com/office/powerpoint/2010/main" val="4253892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Thanks </a:t>
            </a:r>
            <a:r>
              <a:rPr lang="en-US"/>
              <a:t>for attending!</a:t>
            </a:r>
            <a:endParaRPr lang="nl-NL" dirty="0"/>
          </a:p>
        </p:txBody>
      </p:sp>
      <p:sp>
        <p:nvSpPr>
          <p:cNvPr id="5" name="Text Placeholder 4"/>
          <p:cNvSpPr>
            <a:spLocks noGrp="1"/>
          </p:cNvSpPr>
          <p:nvPr>
            <p:ph type="body" idx="1"/>
          </p:nvPr>
        </p:nvSpPr>
        <p:spPr/>
        <p:txBody>
          <a:bodyPr/>
          <a:lstStyle/>
          <a:p>
            <a:endParaRPr lang="nl-NL"/>
          </a:p>
        </p:txBody>
      </p:sp>
      <p:sp>
        <p:nvSpPr>
          <p:cNvPr id="6" name="TextBox 5">
            <a:extLst>
              <a:ext uri="{FF2B5EF4-FFF2-40B4-BE49-F238E27FC236}">
                <a16:creationId xmlns:a16="http://schemas.microsoft.com/office/drawing/2014/main" id="{1EE8F1C5-FF7B-4194-88B0-E0F7BC1849E4}"/>
              </a:ext>
            </a:extLst>
          </p:cNvPr>
          <p:cNvSpPr txBox="1"/>
          <p:nvPr/>
        </p:nvSpPr>
        <p:spPr>
          <a:xfrm>
            <a:off x="8273170" y="5976538"/>
            <a:ext cx="3439944" cy="369332"/>
          </a:xfrm>
          <a:prstGeom prst="rect">
            <a:avLst/>
          </a:prstGeom>
          <a:noFill/>
        </p:spPr>
        <p:txBody>
          <a:bodyPr wrap="square" rtlCol="0">
            <a:spAutoFit/>
          </a:bodyPr>
          <a:lstStyle/>
          <a:p>
            <a:r>
              <a:rPr lang="en-US" dirty="0"/>
              <a:t>SharePoint Saturday Belgium 2019</a:t>
            </a:r>
          </a:p>
        </p:txBody>
      </p:sp>
      <p:sp>
        <p:nvSpPr>
          <p:cNvPr id="7" name="Rectangle 6">
            <a:extLst>
              <a:ext uri="{FF2B5EF4-FFF2-40B4-BE49-F238E27FC236}">
                <a16:creationId xmlns:a16="http://schemas.microsoft.com/office/drawing/2014/main" id="{FBEEDFB4-F495-4E3F-BF57-55F978B83BCB}"/>
              </a:ext>
            </a:extLst>
          </p:cNvPr>
          <p:cNvSpPr/>
          <p:nvPr/>
        </p:nvSpPr>
        <p:spPr>
          <a:xfrm>
            <a:off x="10300297" y="321841"/>
            <a:ext cx="1271502" cy="523220"/>
          </a:xfrm>
          <a:prstGeom prst="rect">
            <a:avLst/>
          </a:prstGeom>
        </p:spPr>
        <p:txBody>
          <a:bodyPr wrap="none">
            <a:spAutoFit/>
          </a:bodyPr>
          <a:lstStyle/>
          <a:p>
            <a:r>
              <a:rPr lang="en-US" sz="2800" b="1" dirty="0"/>
              <a:t>#SPSBE</a:t>
            </a:r>
          </a:p>
        </p:txBody>
      </p:sp>
    </p:spTree>
    <p:extLst>
      <p:ext uri="{BB962C8B-B14F-4D97-AF65-F5344CB8AC3E}">
        <p14:creationId xmlns:p14="http://schemas.microsoft.com/office/powerpoint/2010/main" val="3693960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 name="Picture 12" descr="A sign lit up at night&#10;&#10;Description automatically generated">
            <a:extLst>
              <a:ext uri="{FF2B5EF4-FFF2-40B4-BE49-F238E27FC236}">
                <a16:creationId xmlns:a16="http://schemas.microsoft.com/office/drawing/2014/main" id="{67976CF7-DA28-4196-9BE8-57773B3D9073}"/>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60960" y="0"/>
            <a:ext cx="12192000" cy="6858000"/>
          </a:xfrm>
          <a:prstGeom prst="rect">
            <a:avLst/>
          </a:prstGeom>
        </p:spPr>
      </p:pic>
      <p:pic>
        <p:nvPicPr>
          <p:cNvPr id="9" name="Picture 8">
            <a:extLst>
              <a:ext uri="{FF2B5EF4-FFF2-40B4-BE49-F238E27FC236}">
                <a16:creationId xmlns:a16="http://schemas.microsoft.com/office/drawing/2014/main" id="{DA509CB2-E954-4080-82C6-EE1847263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082" y="2092081"/>
            <a:ext cx="1515717" cy="1515717"/>
          </a:xfrm>
          <a:prstGeom prst="rect">
            <a:avLst/>
          </a:prstGeom>
        </p:spPr>
      </p:pic>
      <p:sp>
        <p:nvSpPr>
          <p:cNvPr id="11" name="Rectangle 10">
            <a:extLst>
              <a:ext uri="{FF2B5EF4-FFF2-40B4-BE49-F238E27FC236}">
                <a16:creationId xmlns:a16="http://schemas.microsoft.com/office/drawing/2014/main" id="{BE19FB81-AF56-4595-828D-C278A4317217}"/>
              </a:ext>
            </a:extLst>
          </p:cNvPr>
          <p:cNvSpPr/>
          <p:nvPr/>
        </p:nvSpPr>
        <p:spPr>
          <a:xfrm>
            <a:off x="10300297" y="321841"/>
            <a:ext cx="1271502" cy="523220"/>
          </a:xfrm>
          <a:prstGeom prst="rect">
            <a:avLst/>
          </a:prstGeom>
        </p:spPr>
        <p:txBody>
          <a:bodyPr wrap="none">
            <a:spAutoFit/>
          </a:bodyPr>
          <a:lstStyle/>
          <a:p>
            <a:r>
              <a:rPr lang="en-US" sz="2800" b="1" dirty="0"/>
              <a:t>#SPSBE</a:t>
            </a:r>
          </a:p>
        </p:txBody>
      </p:sp>
      <p:sp>
        <p:nvSpPr>
          <p:cNvPr id="2" name="Title 1">
            <a:extLst>
              <a:ext uri="{FF2B5EF4-FFF2-40B4-BE49-F238E27FC236}">
                <a16:creationId xmlns:a16="http://schemas.microsoft.com/office/drawing/2014/main" id="{6A6119F1-8926-4CE5-A75B-E65D052FA45C}"/>
              </a:ext>
            </a:extLst>
          </p:cNvPr>
          <p:cNvSpPr>
            <a:spLocks noGrp="1"/>
          </p:cNvSpPr>
          <p:nvPr>
            <p:ph type="title"/>
          </p:nvPr>
        </p:nvSpPr>
        <p:spPr>
          <a:xfrm>
            <a:off x="5166360" y="2209800"/>
            <a:ext cx="4565650" cy="733425"/>
          </a:xfrm>
        </p:spPr>
        <p:txBody>
          <a:bodyPr anchor="ctr">
            <a:normAutofit fontScale="90000"/>
          </a:bodyPr>
          <a:lstStyle/>
          <a:p>
            <a:pPr algn="r"/>
            <a:r>
              <a:rPr lang="en-US" dirty="0"/>
              <a:t>http://spsbe.be</a:t>
            </a:r>
          </a:p>
        </p:txBody>
      </p:sp>
      <p:sp>
        <p:nvSpPr>
          <p:cNvPr id="5" name="Text Placeholder 4">
            <a:extLst>
              <a:ext uri="{FF2B5EF4-FFF2-40B4-BE49-F238E27FC236}">
                <a16:creationId xmlns:a16="http://schemas.microsoft.com/office/drawing/2014/main" id="{9BFE95CF-9998-4C7E-8970-62C4BAE6D390}"/>
              </a:ext>
            </a:extLst>
          </p:cNvPr>
          <p:cNvSpPr>
            <a:spLocks noGrp="1"/>
          </p:cNvSpPr>
          <p:nvPr>
            <p:ph type="body" idx="1"/>
          </p:nvPr>
        </p:nvSpPr>
        <p:spPr>
          <a:xfrm>
            <a:off x="6210300" y="2970213"/>
            <a:ext cx="3521710" cy="558799"/>
          </a:xfrm>
        </p:spPr>
        <p:txBody>
          <a:bodyPr anchor="ctr"/>
          <a:lstStyle/>
          <a:p>
            <a:pPr algn="r"/>
            <a:r>
              <a:rPr lang="en-US" dirty="0"/>
              <a:t>Please rate this session!</a:t>
            </a:r>
          </a:p>
        </p:txBody>
      </p:sp>
      <p:pic>
        <p:nvPicPr>
          <p:cNvPr id="7" name="Graphic 6">
            <a:extLst>
              <a:ext uri="{FF2B5EF4-FFF2-40B4-BE49-F238E27FC236}">
                <a16:creationId xmlns:a16="http://schemas.microsoft.com/office/drawing/2014/main" id="{634A8049-D383-4CF5-ADB0-190A762D44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262419470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0" y="0"/>
            <a:ext cx="12192000" cy="6858000"/>
          </a:xfrm>
          <a:prstGeom prst="rect">
            <a:avLst/>
          </a:prstGeom>
        </p:spPr>
      </p:pic>
      <p:sp>
        <p:nvSpPr>
          <p:cNvPr id="9" name="TextBox 8">
            <a:extLst>
              <a:ext uri="{FF2B5EF4-FFF2-40B4-BE49-F238E27FC236}">
                <a16:creationId xmlns:a16="http://schemas.microsoft.com/office/drawing/2014/main" id="{E11CFD8B-1E84-46EB-A0BB-8FEEAB65C0C1}"/>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8" name="Rectangle 7">
            <a:extLst>
              <a:ext uri="{FF2B5EF4-FFF2-40B4-BE49-F238E27FC236}">
                <a16:creationId xmlns:a16="http://schemas.microsoft.com/office/drawing/2014/main" id="{B87D8DA0-06E6-49D6-ABF8-09FD75208162}"/>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12" name="Graphic 11">
            <a:extLst>
              <a:ext uri="{FF2B5EF4-FFF2-40B4-BE49-F238E27FC236}">
                <a16:creationId xmlns:a16="http://schemas.microsoft.com/office/drawing/2014/main" id="{77817615-B2D4-41EB-B240-009CD80CD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1946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pt-PT" dirty="0"/>
          </a:p>
        </p:txBody>
      </p:sp>
      <p:sp>
        <p:nvSpPr>
          <p:cNvPr id="3" name="Text Placeholder 2"/>
          <p:cNvSpPr>
            <a:spLocks noGrp="1"/>
          </p:cNvSpPr>
          <p:nvPr>
            <p:ph idx="1"/>
          </p:nvPr>
        </p:nvSpPr>
        <p:spPr/>
        <p:txBody>
          <a:bodyPr>
            <a:normAutofit fontScale="92500" lnSpcReduction="20000"/>
          </a:bodyPr>
          <a:lstStyle/>
          <a:p>
            <a:r>
              <a:rPr lang="en-GB" sz="3200" dirty="0"/>
              <a:t>Common approaches to PowerShell for SharePoint</a:t>
            </a:r>
          </a:p>
          <a:p>
            <a:r>
              <a:rPr lang="en-GB" sz="3200" dirty="0"/>
              <a:t>Core principles of PowerShell</a:t>
            </a:r>
          </a:p>
          <a:p>
            <a:r>
              <a:rPr lang="en-GB" sz="3200" dirty="0"/>
              <a:t>SharePoint and Office 365 Considerations</a:t>
            </a:r>
          </a:p>
          <a:p>
            <a:endParaRPr lang="en-GB" sz="3200" dirty="0"/>
          </a:p>
          <a:p>
            <a:r>
              <a:rPr lang="en-GB" sz="3200" dirty="0"/>
              <a:t>Introduction to re-usable Tooling</a:t>
            </a:r>
          </a:p>
          <a:p>
            <a:r>
              <a:rPr lang="en-GB" sz="3200" dirty="0"/>
              <a:t>Desired State Configuration</a:t>
            </a:r>
          </a:p>
          <a:p>
            <a:r>
              <a:rPr lang="en-GB" sz="3200" dirty="0"/>
              <a:t>Worked example for SharePoint</a:t>
            </a:r>
          </a:p>
          <a:p>
            <a:r>
              <a:rPr lang="en-GB" sz="3200" dirty="0"/>
              <a:t>Other techniques to consider</a:t>
            </a:r>
          </a:p>
          <a:p>
            <a:r>
              <a:rPr lang="en-GB" sz="3200" dirty="0"/>
              <a:t>Summary</a:t>
            </a:r>
            <a:endParaRPr lang="pt-PT" sz="3200" dirty="0"/>
          </a:p>
        </p:txBody>
      </p:sp>
    </p:spTree>
    <p:extLst>
      <p:ext uri="{BB962C8B-B14F-4D97-AF65-F5344CB8AC3E}">
        <p14:creationId xmlns:p14="http://schemas.microsoft.com/office/powerpoint/2010/main" val="128004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7200" dirty="0">
                <a:solidFill>
                  <a:schemeClr val="bg1"/>
                </a:solidFill>
                <a:effectLst>
                  <a:outerShdw blurRad="38100" dist="38100" dir="2700000" algn="tl">
                    <a:srgbClr val="000000">
                      <a:alpha val="43137"/>
                    </a:srgbClr>
                  </a:outerShdw>
                </a:effectLst>
              </a:rPr>
              <a:t>Common Approaches</a:t>
            </a:r>
            <a:br>
              <a:rPr lang="en-GB" sz="7200" dirty="0">
                <a:solidFill>
                  <a:schemeClr val="bg1"/>
                </a:solidFill>
                <a:effectLst>
                  <a:outerShdw blurRad="38100" dist="38100" dir="2700000" algn="tl">
                    <a:srgbClr val="000000">
                      <a:alpha val="43137"/>
                    </a:srgbClr>
                  </a:outerShdw>
                </a:effectLst>
              </a:rPr>
            </a:br>
            <a:r>
              <a:rPr lang="en-GB" sz="2800" spc="0" dirty="0">
                <a:solidFill>
                  <a:schemeClr val="bg1"/>
                </a:solidFill>
                <a:effectLst>
                  <a:outerShdw blurRad="38100" dist="38100" dir="2700000" algn="tl">
                    <a:srgbClr val="000000">
                      <a:alpha val="43137"/>
                    </a:srgbClr>
                  </a:outerShdw>
                </a:effectLst>
              </a:rPr>
              <a:t>To SharePoint PowerShell</a:t>
            </a:r>
            <a:endParaRPr lang="en-US" sz="7200" spc="0" dirty="0">
              <a:solidFill>
                <a:schemeClr val="bg1"/>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0BA73BDC-8F70-427E-A923-FBEABA1C6B04}"/>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161060BD-3DEE-4B99-9839-FD7F47A40E12}"/>
              </a:ext>
            </a:extLst>
          </p:cNvPr>
          <p:cNvSpPr txBox="1"/>
          <p:nvPr/>
        </p:nvSpPr>
        <p:spPr>
          <a:xfrm>
            <a:off x="8273170" y="5976538"/>
            <a:ext cx="3439944" cy="369332"/>
          </a:xfrm>
          <a:prstGeom prst="rect">
            <a:avLst/>
          </a:prstGeom>
          <a:noFill/>
        </p:spPr>
        <p:txBody>
          <a:bodyPr wrap="square" rtlCol="0">
            <a:spAutoFit/>
          </a:bodyPr>
          <a:lstStyle/>
          <a:p>
            <a:r>
              <a:rPr lang="en-US" dirty="0">
                <a:solidFill>
                  <a:schemeClr val="bg1"/>
                </a:solidFill>
              </a:rPr>
              <a:t>SharePoint Saturday Belgium 2019</a:t>
            </a:r>
          </a:p>
        </p:txBody>
      </p:sp>
      <p:sp>
        <p:nvSpPr>
          <p:cNvPr id="5" name="Rectangle 4">
            <a:extLst>
              <a:ext uri="{FF2B5EF4-FFF2-40B4-BE49-F238E27FC236}">
                <a16:creationId xmlns:a16="http://schemas.microsoft.com/office/drawing/2014/main" id="{04CF8EDF-600B-4443-B13B-C0F8477E75AC}"/>
              </a:ext>
            </a:extLst>
          </p:cNvPr>
          <p:cNvSpPr/>
          <p:nvPr/>
        </p:nvSpPr>
        <p:spPr>
          <a:xfrm>
            <a:off x="10300297" y="321841"/>
            <a:ext cx="1271502" cy="523220"/>
          </a:xfrm>
          <a:prstGeom prst="rect">
            <a:avLst/>
          </a:prstGeom>
        </p:spPr>
        <p:txBody>
          <a:bodyPr wrap="none">
            <a:spAutoFit/>
          </a:bodyPr>
          <a:lstStyle/>
          <a:p>
            <a:r>
              <a:rPr lang="en-US" sz="2800" b="1" dirty="0">
                <a:solidFill>
                  <a:schemeClr val="bg1"/>
                </a:solidFill>
              </a:rPr>
              <a:t>#SPSBE</a:t>
            </a:r>
          </a:p>
        </p:txBody>
      </p:sp>
      <p:pic>
        <p:nvPicPr>
          <p:cNvPr id="6" name="Graphic 5">
            <a:extLst>
              <a:ext uri="{FF2B5EF4-FFF2-40B4-BE49-F238E27FC236}">
                <a16:creationId xmlns:a16="http://schemas.microsoft.com/office/drawing/2014/main" id="{8AB42EEF-AD98-46C4-841B-5F14428E91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695" y="5088759"/>
            <a:ext cx="2739225" cy="587242"/>
          </a:xfrm>
          <a:prstGeom prst="rect">
            <a:avLst/>
          </a:prstGeom>
        </p:spPr>
      </p:pic>
    </p:spTree>
    <p:extLst>
      <p:ext uri="{BB962C8B-B14F-4D97-AF65-F5344CB8AC3E}">
        <p14:creationId xmlns:p14="http://schemas.microsoft.com/office/powerpoint/2010/main" val="277255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E8CEDC-BFAC-47F5-A90E-415784FAE727}"/>
              </a:ext>
            </a:extLst>
          </p:cNvPr>
          <p:cNvSpPr>
            <a:spLocks noGrp="1"/>
          </p:cNvSpPr>
          <p:nvPr>
            <p:ph type="title"/>
          </p:nvPr>
        </p:nvSpPr>
        <p:spPr/>
        <p:txBody>
          <a:bodyPr/>
          <a:lstStyle/>
          <a:p>
            <a:r>
              <a:rPr lang="en-GB" dirty="0" err="1"/>
              <a:t>Adhoc</a:t>
            </a:r>
            <a:r>
              <a:rPr lang="en-GB" dirty="0"/>
              <a:t> Scripting: Typical “Snippets”</a:t>
            </a:r>
            <a:endParaRPr lang="LID4096" dirty="0"/>
          </a:p>
        </p:txBody>
      </p:sp>
      <p:sp>
        <p:nvSpPr>
          <p:cNvPr id="4" name="Content Placeholder 3">
            <a:extLst>
              <a:ext uri="{FF2B5EF4-FFF2-40B4-BE49-F238E27FC236}">
                <a16:creationId xmlns:a16="http://schemas.microsoft.com/office/drawing/2014/main" id="{533F87F7-B98E-4603-B573-85BE46AC5B8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A8C51C0-EEC3-45A6-90FB-565D1AA51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497441" y="1866467"/>
            <a:ext cx="9197118" cy="4316440"/>
          </a:xfrm>
          <a:prstGeom prst="rect">
            <a:avLst/>
          </a:prstGeom>
          <a:ln w="38100">
            <a:solidFill>
              <a:schemeClr val="tx2"/>
            </a:solidFill>
          </a:ln>
        </p:spPr>
      </p:pic>
    </p:spTree>
    <p:extLst>
      <p:ext uri="{BB962C8B-B14F-4D97-AF65-F5344CB8AC3E}">
        <p14:creationId xmlns:p14="http://schemas.microsoft.com/office/powerpoint/2010/main" val="79565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E8CEDC-BFAC-47F5-A90E-415784FAE727}"/>
              </a:ext>
            </a:extLst>
          </p:cNvPr>
          <p:cNvSpPr>
            <a:spLocks noGrp="1"/>
          </p:cNvSpPr>
          <p:nvPr>
            <p:ph type="title"/>
          </p:nvPr>
        </p:nvSpPr>
        <p:spPr/>
        <p:txBody>
          <a:bodyPr/>
          <a:lstStyle/>
          <a:p>
            <a:r>
              <a:rPr lang="en-GB" dirty="0" err="1"/>
              <a:t>Adhoc</a:t>
            </a:r>
            <a:r>
              <a:rPr lang="en-GB" dirty="0"/>
              <a:t> Scripting: Typical “Snippets”</a:t>
            </a:r>
            <a:endParaRPr lang="LID4096" dirty="0"/>
          </a:p>
        </p:txBody>
      </p:sp>
      <p:sp>
        <p:nvSpPr>
          <p:cNvPr id="5" name="Content Placeholder 4">
            <a:extLst>
              <a:ext uri="{FF2B5EF4-FFF2-40B4-BE49-F238E27FC236}">
                <a16:creationId xmlns:a16="http://schemas.microsoft.com/office/drawing/2014/main" id="{3071ACA5-B863-4398-B91F-9D45D44CF1F9}"/>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F851D33E-C4BB-4C3B-A116-FA303A8F3BE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865514" y="1897791"/>
            <a:ext cx="10460974" cy="3823930"/>
          </a:xfrm>
          <a:prstGeom prst="rect">
            <a:avLst/>
          </a:prstGeom>
          <a:ln w="38100">
            <a:solidFill>
              <a:schemeClr val="tx2"/>
            </a:solidFill>
          </a:ln>
        </p:spPr>
      </p:pic>
    </p:spTree>
    <p:extLst>
      <p:ext uri="{BB962C8B-B14F-4D97-AF65-F5344CB8AC3E}">
        <p14:creationId xmlns:p14="http://schemas.microsoft.com/office/powerpoint/2010/main" val="836353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A9BC-8180-49C6-9D52-7A2358273DAD}"/>
              </a:ext>
            </a:extLst>
          </p:cNvPr>
          <p:cNvSpPr>
            <a:spLocks noGrp="1"/>
          </p:cNvSpPr>
          <p:nvPr>
            <p:ph type="title"/>
          </p:nvPr>
        </p:nvSpPr>
        <p:spPr/>
        <p:txBody>
          <a:bodyPr/>
          <a:lstStyle/>
          <a:p>
            <a:r>
              <a:rPr lang="en-GB" dirty="0" err="1"/>
              <a:t>Über</a:t>
            </a:r>
            <a:r>
              <a:rPr lang="en-GB" dirty="0"/>
              <a:t> scripts</a:t>
            </a:r>
          </a:p>
        </p:txBody>
      </p:sp>
      <p:sp>
        <p:nvSpPr>
          <p:cNvPr id="3" name="Content Placeholder 2">
            <a:extLst>
              <a:ext uri="{FF2B5EF4-FFF2-40B4-BE49-F238E27FC236}">
                <a16:creationId xmlns:a16="http://schemas.microsoft.com/office/drawing/2014/main" id="{760BBC38-035F-4FF1-B720-5E037E410535}"/>
              </a:ext>
            </a:extLst>
          </p:cNvPr>
          <p:cNvSpPr>
            <a:spLocks noGrp="1"/>
          </p:cNvSpPr>
          <p:nvPr>
            <p:ph idx="1"/>
          </p:nvPr>
        </p:nvSpPr>
        <p:spPr/>
        <p:txBody>
          <a:bodyPr>
            <a:noAutofit/>
          </a:bodyPr>
          <a:lstStyle/>
          <a:p>
            <a:r>
              <a:rPr lang="en-GB" sz="2400" dirty="0" err="1"/>
              <a:t>AutoSPInstaller</a:t>
            </a:r>
            <a:endParaRPr lang="en-GB" sz="2400" dirty="0"/>
          </a:p>
          <a:p>
            <a:r>
              <a:rPr lang="en-GB" sz="2400" dirty="0" err="1"/>
              <a:t>SPAuto</a:t>
            </a:r>
            <a:endParaRPr lang="en-GB" sz="2400" dirty="0"/>
          </a:p>
          <a:p>
            <a:r>
              <a:rPr lang="en-GB" sz="2400" dirty="0" err="1"/>
              <a:t>AutoSPDeploy</a:t>
            </a:r>
            <a:endParaRPr lang="en-GB" sz="2400" dirty="0"/>
          </a:p>
          <a:p>
            <a:r>
              <a:rPr lang="en-GB" sz="2400" dirty="0" err="1"/>
              <a:t>SPModule</a:t>
            </a:r>
            <a:endParaRPr lang="en-GB" sz="2400" dirty="0"/>
          </a:p>
          <a:p>
            <a:r>
              <a:rPr lang="en-GB" sz="2400" dirty="0"/>
              <a:t>etc</a:t>
            </a:r>
          </a:p>
          <a:p>
            <a:br>
              <a:rPr lang="en-GB" sz="2400" dirty="0"/>
            </a:br>
            <a:br>
              <a:rPr lang="en-GB" sz="2400" dirty="0"/>
            </a:br>
            <a:br>
              <a:rPr lang="en-GB" sz="2400" dirty="0"/>
            </a:br>
            <a:r>
              <a:rPr lang="en-GB" sz="2400" dirty="0"/>
              <a:t>“</a:t>
            </a:r>
            <a:r>
              <a:rPr lang="en-GB" sz="2400" i="1" dirty="0"/>
              <a:t>One script to rule </a:t>
            </a:r>
            <a:br>
              <a:rPr lang="en-GB" sz="2400" i="1" dirty="0"/>
            </a:br>
            <a:r>
              <a:rPr lang="en-GB" sz="2400" i="1" dirty="0"/>
              <a:t>them all”</a:t>
            </a:r>
          </a:p>
        </p:txBody>
      </p:sp>
      <p:pic>
        <p:nvPicPr>
          <p:cNvPr id="4" name="Picture 3">
            <a:extLst>
              <a:ext uri="{FF2B5EF4-FFF2-40B4-BE49-F238E27FC236}">
                <a16:creationId xmlns:a16="http://schemas.microsoft.com/office/drawing/2014/main" id="{F617C433-7828-426E-92E4-080256930BD1}"/>
              </a:ext>
            </a:extLst>
          </p:cNvPr>
          <p:cNvPicPr>
            <a:picLocks noChangeAspect="1"/>
          </p:cNvPicPr>
          <p:nvPr/>
        </p:nvPicPr>
        <p:blipFill>
          <a:blip r:embed="rId2"/>
          <a:stretch>
            <a:fillRect/>
          </a:stretch>
        </p:blipFill>
        <p:spPr>
          <a:xfrm>
            <a:off x="4173167" y="84226"/>
            <a:ext cx="2402934" cy="5871737"/>
          </a:xfrm>
          <a:prstGeom prst="rect">
            <a:avLst/>
          </a:prstGeom>
        </p:spPr>
      </p:pic>
      <p:pic>
        <p:nvPicPr>
          <p:cNvPr id="5" name="Picture 4">
            <a:extLst>
              <a:ext uri="{FF2B5EF4-FFF2-40B4-BE49-F238E27FC236}">
                <a16:creationId xmlns:a16="http://schemas.microsoft.com/office/drawing/2014/main" id="{FCFF0B1F-DEFE-4896-ACF7-E8ED27819AE1}"/>
              </a:ext>
            </a:extLst>
          </p:cNvPr>
          <p:cNvPicPr>
            <a:picLocks noChangeAspect="1"/>
          </p:cNvPicPr>
          <p:nvPr/>
        </p:nvPicPr>
        <p:blipFill>
          <a:blip r:embed="rId3"/>
          <a:stretch>
            <a:fillRect/>
          </a:stretch>
        </p:blipFill>
        <p:spPr>
          <a:xfrm>
            <a:off x="4461084" y="248513"/>
            <a:ext cx="2769910" cy="5884465"/>
          </a:xfrm>
          <a:prstGeom prst="rect">
            <a:avLst/>
          </a:prstGeom>
        </p:spPr>
      </p:pic>
      <p:pic>
        <p:nvPicPr>
          <p:cNvPr id="6" name="Picture 5">
            <a:extLst>
              <a:ext uri="{FF2B5EF4-FFF2-40B4-BE49-F238E27FC236}">
                <a16:creationId xmlns:a16="http://schemas.microsoft.com/office/drawing/2014/main" id="{143129C2-A37A-4DBB-99D2-0723029E218F}"/>
              </a:ext>
            </a:extLst>
          </p:cNvPr>
          <p:cNvPicPr>
            <a:picLocks noChangeAspect="1"/>
          </p:cNvPicPr>
          <p:nvPr/>
        </p:nvPicPr>
        <p:blipFill>
          <a:blip r:embed="rId4"/>
          <a:stretch>
            <a:fillRect/>
          </a:stretch>
        </p:blipFill>
        <p:spPr>
          <a:xfrm>
            <a:off x="4832597" y="84226"/>
            <a:ext cx="2334774" cy="5871737"/>
          </a:xfrm>
          <a:prstGeom prst="rect">
            <a:avLst/>
          </a:prstGeom>
        </p:spPr>
      </p:pic>
      <p:pic>
        <p:nvPicPr>
          <p:cNvPr id="7" name="Picture 6">
            <a:extLst>
              <a:ext uri="{FF2B5EF4-FFF2-40B4-BE49-F238E27FC236}">
                <a16:creationId xmlns:a16="http://schemas.microsoft.com/office/drawing/2014/main" id="{802C965B-CB46-4DA6-89DA-4E214DCA1D50}"/>
              </a:ext>
            </a:extLst>
          </p:cNvPr>
          <p:cNvPicPr>
            <a:picLocks noChangeAspect="1"/>
          </p:cNvPicPr>
          <p:nvPr/>
        </p:nvPicPr>
        <p:blipFill>
          <a:blip r:embed="rId5"/>
          <a:stretch>
            <a:fillRect/>
          </a:stretch>
        </p:blipFill>
        <p:spPr>
          <a:xfrm>
            <a:off x="5121152" y="239982"/>
            <a:ext cx="2501248" cy="5929126"/>
          </a:xfrm>
          <a:prstGeom prst="rect">
            <a:avLst/>
          </a:prstGeom>
        </p:spPr>
      </p:pic>
      <p:pic>
        <p:nvPicPr>
          <p:cNvPr id="8" name="Picture 7">
            <a:extLst>
              <a:ext uri="{FF2B5EF4-FFF2-40B4-BE49-F238E27FC236}">
                <a16:creationId xmlns:a16="http://schemas.microsoft.com/office/drawing/2014/main" id="{2E1E6337-2F9F-4919-803F-B3395293CB27}"/>
              </a:ext>
            </a:extLst>
          </p:cNvPr>
          <p:cNvPicPr>
            <a:picLocks noChangeAspect="1"/>
          </p:cNvPicPr>
          <p:nvPr/>
        </p:nvPicPr>
        <p:blipFill>
          <a:blip r:embed="rId6"/>
          <a:stretch>
            <a:fillRect/>
          </a:stretch>
        </p:blipFill>
        <p:spPr>
          <a:xfrm>
            <a:off x="5472711" y="70556"/>
            <a:ext cx="2989770" cy="5826219"/>
          </a:xfrm>
          <a:prstGeom prst="rect">
            <a:avLst/>
          </a:prstGeom>
        </p:spPr>
      </p:pic>
      <p:pic>
        <p:nvPicPr>
          <p:cNvPr id="9" name="Picture 8">
            <a:extLst>
              <a:ext uri="{FF2B5EF4-FFF2-40B4-BE49-F238E27FC236}">
                <a16:creationId xmlns:a16="http://schemas.microsoft.com/office/drawing/2014/main" id="{901976E6-5120-4A4E-851C-7D383CA3E269}"/>
              </a:ext>
            </a:extLst>
          </p:cNvPr>
          <p:cNvPicPr>
            <a:picLocks noChangeAspect="1"/>
          </p:cNvPicPr>
          <p:nvPr/>
        </p:nvPicPr>
        <p:blipFill>
          <a:blip r:embed="rId7"/>
          <a:stretch>
            <a:fillRect/>
          </a:stretch>
        </p:blipFill>
        <p:spPr>
          <a:xfrm>
            <a:off x="5828652" y="182484"/>
            <a:ext cx="2814770" cy="5959942"/>
          </a:xfrm>
          <a:prstGeom prst="rect">
            <a:avLst/>
          </a:prstGeom>
        </p:spPr>
      </p:pic>
      <p:pic>
        <p:nvPicPr>
          <p:cNvPr id="10" name="Picture 9">
            <a:extLst>
              <a:ext uri="{FF2B5EF4-FFF2-40B4-BE49-F238E27FC236}">
                <a16:creationId xmlns:a16="http://schemas.microsoft.com/office/drawing/2014/main" id="{05ECCD84-E558-4478-AEAC-95AA1FDA58AF}"/>
              </a:ext>
            </a:extLst>
          </p:cNvPr>
          <p:cNvPicPr>
            <a:picLocks noChangeAspect="1"/>
          </p:cNvPicPr>
          <p:nvPr/>
        </p:nvPicPr>
        <p:blipFill>
          <a:blip r:embed="rId8"/>
          <a:stretch>
            <a:fillRect/>
          </a:stretch>
        </p:blipFill>
        <p:spPr>
          <a:xfrm>
            <a:off x="6351046" y="70554"/>
            <a:ext cx="2659791" cy="5759824"/>
          </a:xfrm>
          <a:prstGeom prst="rect">
            <a:avLst/>
          </a:prstGeom>
        </p:spPr>
      </p:pic>
      <p:pic>
        <p:nvPicPr>
          <p:cNvPr id="11" name="Picture 10">
            <a:extLst>
              <a:ext uri="{FF2B5EF4-FFF2-40B4-BE49-F238E27FC236}">
                <a16:creationId xmlns:a16="http://schemas.microsoft.com/office/drawing/2014/main" id="{18F1693C-E7B2-4436-BE18-4711026C3A0E}"/>
              </a:ext>
            </a:extLst>
          </p:cNvPr>
          <p:cNvPicPr>
            <a:picLocks noChangeAspect="1"/>
          </p:cNvPicPr>
          <p:nvPr/>
        </p:nvPicPr>
        <p:blipFill>
          <a:blip r:embed="rId9"/>
          <a:stretch>
            <a:fillRect/>
          </a:stretch>
        </p:blipFill>
        <p:spPr>
          <a:xfrm>
            <a:off x="6824793" y="182485"/>
            <a:ext cx="3005008" cy="5945942"/>
          </a:xfrm>
          <a:prstGeom prst="rect">
            <a:avLst/>
          </a:prstGeom>
        </p:spPr>
      </p:pic>
      <p:pic>
        <p:nvPicPr>
          <p:cNvPr id="12" name="Picture 11">
            <a:extLst>
              <a:ext uri="{FF2B5EF4-FFF2-40B4-BE49-F238E27FC236}">
                <a16:creationId xmlns:a16="http://schemas.microsoft.com/office/drawing/2014/main" id="{D1CB0720-9CCA-45DC-8C8D-B7D28FBAAE98}"/>
              </a:ext>
            </a:extLst>
          </p:cNvPr>
          <p:cNvPicPr>
            <a:picLocks noChangeAspect="1"/>
          </p:cNvPicPr>
          <p:nvPr/>
        </p:nvPicPr>
        <p:blipFill>
          <a:blip r:embed="rId10"/>
          <a:stretch>
            <a:fillRect/>
          </a:stretch>
        </p:blipFill>
        <p:spPr>
          <a:xfrm>
            <a:off x="7461523" y="59699"/>
            <a:ext cx="3454407" cy="5769930"/>
          </a:xfrm>
          <a:prstGeom prst="rect">
            <a:avLst/>
          </a:prstGeom>
        </p:spPr>
      </p:pic>
      <p:pic>
        <p:nvPicPr>
          <p:cNvPr id="13" name="Picture 12">
            <a:extLst>
              <a:ext uri="{FF2B5EF4-FFF2-40B4-BE49-F238E27FC236}">
                <a16:creationId xmlns:a16="http://schemas.microsoft.com/office/drawing/2014/main" id="{647CC1F9-6686-486E-ACDF-2CCE02586CA2}"/>
              </a:ext>
            </a:extLst>
          </p:cNvPr>
          <p:cNvPicPr>
            <a:picLocks noChangeAspect="1"/>
          </p:cNvPicPr>
          <p:nvPr/>
        </p:nvPicPr>
        <p:blipFill>
          <a:blip r:embed="rId11"/>
          <a:stretch>
            <a:fillRect/>
          </a:stretch>
        </p:blipFill>
        <p:spPr>
          <a:xfrm>
            <a:off x="7928878" y="182485"/>
            <a:ext cx="4596974" cy="5945942"/>
          </a:xfrm>
          <a:prstGeom prst="rect">
            <a:avLst/>
          </a:prstGeom>
        </p:spPr>
      </p:pic>
      <p:pic>
        <p:nvPicPr>
          <p:cNvPr id="14" name="Picture 13">
            <a:extLst>
              <a:ext uri="{FF2B5EF4-FFF2-40B4-BE49-F238E27FC236}">
                <a16:creationId xmlns:a16="http://schemas.microsoft.com/office/drawing/2014/main" id="{F1E98815-28E7-4024-8473-E460B624F1B7}"/>
              </a:ext>
            </a:extLst>
          </p:cNvPr>
          <p:cNvPicPr>
            <a:picLocks noChangeAspect="1"/>
          </p:cNvPicPr>
          <p:nvPr/>
        </p:nvPicPr>
        <p:blipFill>
          <a:blip r:embed="rId12"/>
          <a:stretch>
            <a:fillRect/>
          </a:stretch>
        </p:blipFill>
        <p:spPr>
          <a:xfrm>
            <a:off x="8546563" y="59699"/>
            <a:ext cx="2942538" cy="5769930"/>
          </a:xfrm>
          <a:prstGeom prst="rect">
            <a:avLst/>
          </a:prstGeom>
        </p:spPr>
      </p:pic>
      <p:pic>
        <p:nvPicPr>
          <p:cNvPr id="15" name="Picture 14">
            <a:extLst>
              <a:ext uri="{FF2B5EF4-FFF2-40B4-BE49-F238E27FC236}">
                <a16:creationId xmlns:a16="http://schemas.microsoft.com/office/drawing/2014/main" id="{61C032B7-1E6E-4C5E-B343-EA02E8090940}"/>
              </a:ext>
            </a:extLst>
          </p:cNvPr>
          <p:cNvPicPr>
            <a:picLocks noChangeAspect="1"/>
          </p:cNvPicPr>
          <p:nvPr/>
        </p:nvPicPr>
        <p:blipFill>
          <a:blip r:embed="rId13"/>
          <a:stretch>
            <a:fillRect/>
          </a:stretch>
        </p:blipFill>
        <p:spPr>
          <a:xfrm>
            <a:off x="9183498" y="174447"/>
            <a:ext cx="2509868" cy="6000458"/>
          </a:xfrm>
          <a:prstGeom prst="rect">
            <a:avLst/>
          </a:prstGeom>
        </p:spPr>
      </p:pic>
      <p:pic>
        <p:nvPicPr>
          <p:cNvPr id="16" name="Picture 15">
            <a:extLst>
              <a:ext uri="{FF2B5EF4-FFF2-40B4-BE49-F238E27FC236}">
                <a16:creationId xmlns:a16="http://schemas.microsoft.com/office/drawing/2014/main" id="{6E867ADB-B885-4B60-883D-6873577B66B9}"/>
              </a:ext>
            </a:extLst>
          </p:cNvPr>
          <p:cNvPicPr>
            <a:picLocks noChangeAspect="1"/>
          </p:cNvPicPr>
          <p:nvPr/>
        </p:nvPicPr>
        <p:blipFill>
          <a:blip r:embed="rId14"/>
          <a:stretch>
            <a:fillRect/>
          </a:stretch>
        </p:blipFill>
        <p:spPr>
          <a:xfrm>
            <a:off x="2181292" y="3718888"/>
            <a:ext cx="9589353" cy="1343156"/>
          </a:xfrm>
          <a:prstGeom prst="rect">
            <a:avLst/>
          </a:prstGeom>
          <a:ln w="38100">
            <a:solidFill>
              <a:schemeClr val="tx2"/>
            </a:solidFill>
          </a:ln>
        </p:spPr>
      </p:pic>
      <p:sp>
        <p:nvSpPr>
          <p:cNvPr id="17" name="Rectangle 16">
            <a:extLst>
              <a:ext uri="{FF2B5EF4-FFF2-40B4-BE49-F238E27FC236}">
                <a16:creationId xmlns:a16="http://schemas.microsoft.com/office/drawing/2014/main" id="{ADBACFD9-CC26-4CCC-BE65-A1FB3A5116E6}"/>
              </a:ext>
            </a:extLst>
          </p:cNvPr>
          <p:cNvSpPr/>
          <p:nvPr/>
        </p:nvSpPr>
        <p:spPr>
          <a:xfrm>
            <a:off x="2181292" y="4878575"/>
            <a:ext cx="9589353" cy="19278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p>
        </p:txBody>
      </p:sp>
    </p:spTree>
    <p:extLst>
      <p:ext uri="{BB962C8B-B14F-4D97-AF65-F5344CB8AC3E}">
        <p14:creationId xmlns:p14="http://schemas.microsoft.com/office/powerpoint/2010/main" val="282762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2032</Words>
  <Application>Microsoft Office PowerPoint</Application>
  <PresentationFormat>Widescreen</PresentationFormat>
  <Paragraphs>288</Paragraphs>
  <Slides>43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Consolas</vt:lpstr>
      <vt:lpstr>Segoe UI</vt:lpstr>
      <vt:lpstr>Segoe UI Light</vt:lpstr>
      <vt:lpstr>Wingdings</vt:lpstr>
      <vt:lpstr>Office Theme</vt:lpstr>
      <vt:lpstr>State of the SharePoint PowerShell nation 2019</vt:lpstr>
      <vt:lpstr>PowerPoint Presentation</vt:lpstr>
      <vt:lpstr>Hello!</vt:lpstr>
      <vt:lpstr>PowerPoint Presentation</vt:lpstr>
      <vt:lpstr>Agenda</vt:lpstr>
      <vt:lpstr>Common Approaches To SharePoint PowerShell</vt:lpstr>
      <vt:lpstr>Adhoc Scripting: Typical “Snippets”</vt:lpstr>
      <vt:lpstr>Adhoc Scripting: Typical “Snippets”</vt:lpstr>
      <vt:lpstr>Über scripts</vt:lpstr>
      <vt:lpstr>Adhoc Scripting</vt:lpstr>
      <vt:lpstr>Focus on Initial Deployment</vt:lpstr>
      <vt:lpstr>Core PowerShell Principles Let’s go ALL the way back for a moment</vt:lpstr>
      <vt:lpstr>PowerShell Principles</vt:lpstr>
      <vt:lpstr>Compositional Management</vt:lpstr>
      <vt:lpstr>Stateless, Idempotent Management</vt:lpstr>
      <vt:lpstr>It’s all about a “Toolbox”</vt:lpstr>
      <vt:lpstr>SharePoint Oh vey – here we go…</vt:lpstr>
      <vt:lpstr>Working on it…</vt:lpstr>
      <vt:lpstr>Working on it…</vt:lpstr>
      <vt:lpstr>Working on it…</vt:lpstr>
      <vt:lpstr>Even the basics!</vt:lpstr>
      <vt:lpstr>Examples</vt:lpstr>
      <vt:lpstr>Examples</vt:lpstr>
      <vt:lpstr>Management APIs mean…</vt:lpstr>
      <vt:lpstr>Playbook Example</vt:lpstr>
      <vt:lpstr>Playbook Example</vt:lpstr>
      <vt:lpstr>Playbook Example</vt:lpstr>
      <vt:lpstr>Office 365 Slowly getting better... But…</vt:lpstr>
      <vt:lpstr>Office 365 Considerations</vt:lpstr>
      <vt:lpstr>Consistency!!</vt:lpstr>
      <vt:lpstr>Essential Workpad Modules for Office 365</vt:lpstr>
      <vt:lpstr>Reusable Tooling</vt:lpstr>
      <vt:lpstr>Desired State Configuration</vt:lpstr>
      <vt:lpstr>SharePoint / Office 365 PnP PowerShell CmdLets</vt:lpstr>
      <vt:lpstr>“Workpads”</vt:lpstr>
      <vt:lpstr>PowerPoint Presentation</vt:lpstr>
      <vt:lpstr>Other Tooling Considerations</vt:lpstr>
      <vt:lpstr>Wrap Up</vt:lpstr>
      <vt:lpstr>Summary</vt:lpstr>
      <vt:lpstr>Summary</vt:lpstr>
      <vt:lpstr>Thanks for attending!</vt:lpstr>
      <vt:lpstr>http://spsbe.be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Thomas Vochten</dc:creator>
  <cp:lastModifiedBy>Spencer Harbar</cp:lastModifiedBy>
  <cp:revision>4</cp:revision>
  <dcterms:created xsi:type="dcterms:W3CDTF">2019-09-28T12:18:07Z</dcterms:created>
  <dcterms:modified xsi:type="dcterms:W3CDTF">2019-10-19T12:42:39Z</dcterms:modified>
</cp:coreProperties>
</file>